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5"/>
  </p:notesMasterIdLst>
  <p:sldIdLst>
    <p:sldId id="285" r:id="rId2"/>
    <p:sldId id="341" r:id="rId3"/>
    <p:sldId id="256" r:id="rId4"/>
    <p:sldId id="263" r:id="rId5"/>
    <p:sldId id="323" r:id="rId6"/>
    <p:sldId id="306" r:id="rId7"/>
    <p:sldId id="315" r:id="rId8"/>
    <p:sldId id="317" r:id="rId9"/>
    <p:sldId id="259" r:id="rId10"/>
    <p:sldId id="264" r:id="rId11"/>
    <p:sldId id="339" r:id="rId12"/>
    <p:sldId id="337" r:id="rId13"/>
    <p:sldId id="338" r:id="rId14"/>
    <p:sldId id="322" r:id="rId15"/>
    <p:sldId id="321" r:id="rId16"/>
    <p:sldId id="320" r:id="rId17"/>
    <p:sldId id="318" r:id="rId18"/>
    <p:sldId id="266" r:id="rId19"/>
    <p:sldId id="324" r:id="rId20"/>
    <p:sldId id="325" r:id="rId21"/>
    <p:sldId id="327" r:id="rId22"/>
    <p:sldId id="328" r:id="rId23"/>
    <p:sldId id="326" r:id="rId24"/>
    <p:sldId id="329" r:id="rId25"/>
    <p:sldId id="335" r:id="rId26"/>
    <p:sldId id="336" r:id="rId27"/>
    <p:sldId id="346" r:id="rId28"/>
    <p:sldId id="352" r:id="rId29"/>
    <p:sldId id="351" r:id="rId30"/>
    <p:sldId id="359" r:id="rId31"/>
    <p:sldId id="360" r:id="rId32"/>
    <p:sldId id="345" r:id="rId33"/>
    <p:sldId id="347" r:id="rId34"/>
    <p:sldId id="348" r:id="rId35"/>
    <p:sldId id="358" r:id="rId36"/>
    <p:sldId id="350" r:id="rId37"/>
    <p:sldId id="353" r:id="rId38"/>
    <p:sldId id="349" r:id="rId39"/>
    <p:sldId id="309" r:id="rId40"/>
    <p:sldId id="357" r:id="rId41"/>
    <p:sldId id="356" r:id="rId42"/>
    <p:sldId id="355" r:id="rId43"/>
    <p:sldId id="354" r:id="rId44"/>
    <p:sldId id="310" r:id="rId45"/>
    <p:sldId id="314" r:id="rId46"/>
    <p:sldId id="342" r:id="rId47"/>
    <p:sldId id="343" r:id="rId48"/>
    <p:sldId id="344" r:id="rId49"/>
    <p:sldId id="361" r:id="rId50"/>
    <p:sldId id="305" r:id="rId51"/>
    <p:sldId id="362" r:id="rId52"/>
    <p:sldId id="363" r:id="rId53"/>
    <p:sldId id="313" r:id="rId54"/>
    <p:sldId id="289" r:id="rId55"/>
    <p:sldId id="299" r:id="rId56"/>
    <p:sldId id="300" r:id="rId57"/>
    <p:sldId id="301" r:id="rId58"/>
    <p:sldId id="304" r:id="rId59"/>
    <p:sldId id="302" r:id="rId60"/>
    <p:sldId id="303" r:id="rId61"/>
    <p:sldId id="265" r:id="rId62"/>
    <p:sldId id="272" r:id="rId63"/>
    <p:sldId id="273" r:id="rId64"/>
    <p:sldId id="274" r:id="rId65"/>
    <p:sldId id="275" r:id="rId66"/>
    <p:sldId id="276" r:id="rId67"/>
    <p:sldId id="278" r:id="rId68"/>
    <p:sldId id="279" r:id="rId69"/>
    <p:sldId id="280" r:id="rId70"/>
    <p:sldId id="277" r:id="rId71"/>
    <p:sldId id="281" r:id="rId72"/>
    <p:sldId id="282" r:id="rId73"/>
    <p:sldId id="284" r:id="rId74"/>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ctr"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ctr"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ctr"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ctr"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FF0000"/>
    <a:srgbClr val="03803C"/>
    <a:srgbClr val="CC0000"/>
    <a:srgbClr val="FF33CC"/>
    <a:srgbClr val="0082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67" autoAdjust="0"/>
    <p:restoredTop sz="94633" autoAdjust="0"/>
  </p:normalViewPr>
  <p:slideViewPr>
    <p:cSldViewPr>
      <p:cViewPr>
        <p:scale>
          <a:sx n="75" d="100"/>
          <a:sy n="75" d="100"/>
        </p:scale>
        <p:origin x="-1374" y="-492"/>
      </p:cViewPr>
      <p:guideLst>
        <p:guide orient="horz" pos="2160"/>
        <p:guide pos="2880"/>
      </p:guideLst>
    </p:cSldViewPr>
  </p:slideViewPr>
  <p:outlineViewPr>
    <p:cViewPr>
      <p:scale>
        <a:sx n="33" d="100"/>
        <a:sy n="33" d="100"/>
      </p:scale>
      <p:origin x="0" y="708"/>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5" d="100"/>
          <a:sy n="55" d="100"/>
        </p:scale>
        <p:origin x="-183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077ED372-CA37-4C5C-95C6-A36088D1A1A4}" type="datetimeFigureOut">
              <a:rPr lang="zh-CN" altLang="en-US"/>
              <a:pPr>
                <a:defRPr/>
              </a:pPr>
              <a:t>2017-11-03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0CB41726-A321-4600-92E9-861B5611AD02}" type="slidenum">
              <a:rPr lang="zh-CN" altLang="en-US"/>
              <a:pPr>
                <a:defRPr/>
              </a:pPr>
              <a:t>‹#›</a:t>
            </a:fld>
            <a:endParaRPr lang="zh-CN" altLang="en-US"/>
          </a:p>
        </p:txBody>
      </p:sp>
    </p:spTree>
    <p:extLst>
      <p:ext uri="{BB962C8B-B14F-4D97-AF65-F5344CB8AC3E}">
        <p14:creationId xmlns:p14="http://schemas.microsoft.com/office/powerpoint/2010/main" val="1389965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E1A35FCE-A8AE-4F67-BD5F-7300C44AE815}" type="slidenum">
              <a:rPr lang="zh-CN" altLang="en-US" smtClean="0"/>
              <a:pPr>
                <a:defRPr/>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E953A4E9-0E01-4EF2-B529-406A998D711A}" type="slidenum">
              <a:rPr lang="zh-CN" altLang="en-US" smtClean="0"/>
              <a:pPr>
                <a:defRPr/>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F888E25E-42E0-47AA-A848-7C7775D10E2B}" type="slidenum">
              <a:rPr lang="zh-CN" altLang="en-US" smtClean="0"/>
              <a:pPr>
                <a:defRPr/>
              </a:pPr>
              <a:t>13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2B99FF89-8C6C-45F3-8B4D-FD47362CEE9B}" type="slidenum">
              <a:rPr lang="zh-CN" altLang="en-US" smtClean="0"/>
              <a:pPr>
                <a:defRPr/>
              </a:pPr>
              <a:t>18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931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fld id="{1EA4ACC7-650A-4CC8-83EE-02FD700DB22C}" type="slidenum">
              <a:rPr lang="zh-CN" altLang="en-US" smtClean="0"/>
              <a:pPr eaLnBrk="1" fontAlgn="base" hangingPunct="1">
                <a:spcBef>
                  <a:spcPct val="0"/>
                </a:spcBef>
                <a:spcAft>
                  <a:spcPct val="0"/>
                </a:spcAft>
              </a:pPr>
              <a:t>65</a:t>
            </a:fld>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89BE4ADB-B450-4D5B-BB71-69E23C50C314}" type="datetimeFigureOut">
              <a:rPr lang="zh-CN" altLang="en-US"/>
              <a:pPr>
                <a:defRPr/>
              </a:pPr>
              <a:t>2017-11-03</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2E94E1EC-5F41-4696-B4A6-8F20DB2C15CF}" type="slidenum">
              <a:rPr lang="zh-CN" altLang="en-US"/>
              <a:pPr>
                <a:defRPr/>
              </a:pPr>
              <a:t>‹#›</a:t>
            </a:fld>
            <a:endParaRPr lang="zh-CN" altLang="en-US"/>
          </a:p>
        </p:txBody>
      </p:sp>
    </p:spTree>
    <p:extLst>
      <p:ext uri="{BB962C8B-B14F-4D97-AF65-F5344CB8AC3E}">
        <p14:creationId xmlns:p14="http://schemas.microsoft.com/office/powerpoint/2010/main" val="1772311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89142095-7DCE-4A63-AB64-3CB28BF0BACA}" type="datetimeFigureOut">
              <a:rPr lang="zh-CN" altLang="en-US"/>
              <a:pPr>
                <a:defRPr/>
              </a:pPr>
              <a:t>2017-11-03</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4F7C42FA-45FD-4E26-80EC-9B5717B50DB5}" type="slidenum">
              <a:rPr lang="zh-CN" altLang="en-US"/>
              <a:pPr>
                <a:defRPr/>
              </a:pPr>
              <a:t>‹#›</a:t>
            </a:fld>
            <a:endParaRPr lang="zh-CN" altLang="en-US"/>
          </a:p>
        </p:txBody>
      </p:sp>
    </p:spTree>
    <p:extLst>
      <p:ext uri="{BB962C8B-B14F-4D97-AF65-F5344CB8AC3E}">
        <p14:creationId xmlns:p14="http://schemas.microsoft.com/office/powerpoint/2010/main" val="1252779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50BDF4C2-9C15-4540-92A2-AC93A4093741}" type="datetimeFigureOut">
              <a:rPr lang="zh-CN" altLang="en-US"/>
              <a:pPr>
                <a:defRPr/>
              </a:pPr>
              <a:t>2017-11-03</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63413747-380D-4B6C-A5CC-6F6D6890419A}" type="slidenum">
              <a:rPr lang="zh-CN" altLang="en-US"/>
              <a:pPr>
                <a:defRPr/>
              </a:pPr>
              <a:t>‹#›</a:t>
            </a:fld>
            <a:endParaRPr lang="zh-CN" altLang="en-US"/>
          </a:p>
        </p:txBody>
      </p:sp>
    </p:spTree>
    <p:extLst>
      <p:ext uri="{BB962C8B-B14F-4D97-AF65-F5344CB8AC3E}">
        <p14:creationId xmlns:p14="http://schemas.microsoft.com/office/powerpoint/2010/main" val="3241074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CFA8855C-D655-406B-89DE-678C3E5B8CC4}" type="datetimeFigureOut">
              <a:rPr lang="zh-CN" altLang="en-US"/>
              <a:pPr>
                <a:defRPr/>
              </a:pPr>
              <a:t>2017-11-03</a:t>
            </a:fld>
            <a:endParaRPr lang="zh-CN" altLang="en-US"/>
          </a:p>
        </p:txBody>
      </p:sp>
      <p:sp>
        <p:nvSpPr>
          <p:cNvPr id="6"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7"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84078E85-5499-47EE-A2AD-25E979980A98}" type="slidenum">
              <a:rPr lang="zh-CN" altLang="en-US"/>
              <a:pPr>
                <a:defRPr/>
              </a:pPr>
              <a:t>‹#›</a:t>
            </a:fld>
            <a:endParaRPr lang="zh-CN" altLang="en-US"/>
          </a:p>
        </p:txBody>
      </p:sp>
    </p:spTree>
    <p:extLst>
      <p:ext uri="{BB962C8B-B14F-4D97-AF65-F5344CB8AC3E}">
        <p14:creationId xmlns:p14="http://schemas.microsoft.com/office/powerpoint/2010/main" val="306738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ADCBA2AD-60E4-47D9-A682-90B8E2A11C52}" type="datetimeFigureOut">
              <a:rPr lang="zh-CN" altLang="en-US"/>
              <a:pPr>
                <a:defRPr/>
              </a:pPr>
              <a:t>2017-11-03</a:t>
            </a:fld>
            <a:endParaRPr lang="zh-CN" altLang="en-US"/>
          </a:p>
        </p:txBody>
      </p:sp>
      <p:sp>
        <p:nvSpPr>
          <p:cNvPr id="8"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9"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949B2129-019C-495B-85E5-93703C7960E2}" type="slidenum">
              <a:rPr lang="zh-CN" altLang="en-US"/>
              <a:pPr>
                <a:defRPr/>
              </a:pPr>
              <a:t>‹#›</a:t>
            </a:fld>
            <a:endParaRPr lang="zh-CN" altLang="en-US"/>
          </a:p>
        </p:txBody>
      </p:sp>
    </p:spTree>
    <p:extLst>
      <p:ext uri="{BB962C8B-B14F-4D97-AF65-F5344CB8AC3E}">
        <p14:creationId xmlns:p14="http://schemas.microsoft.com/office/powerpoint/2010/main" val="903672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A927FAF6-76DB-4630-BF16-B2F4F178C4D7}" type="datetimeFigureOut">
              <a:rPr lang="zh-CN" altLang="en-US"/>
              <a:pPr>
                <a:defRPr/>
              </a:pPr>
              <a:t>2017-11-03</a:t>
            </a:fld>
            <a:endParaRPr lang="zh-CN" altLang="en-US"/>
          </a:p>
        </p:txBody>
      </p:sp>
      <p:sp>
        <p:nvSpPr>
          <p:cNvPr id="4"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5"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C6BD8497-46E5-4143-B470-E70DCD95F525}" type="slidenum">
              <a:rPr lang="zh-CN" altLang="en-US"/>
              <a:pPr>
                <a:defRPr/>
              </a:pPr>
              <a:t>‹#›</a:t>
            </a:fld>
            <a:endParaRPr lang="zh-CN" altLang="en-US"/>
          </a:p>
        </p:txBody>
      </p:sp>
    </p:spTree>
    <p:extLst>
      <p:ext uri="{BB962C8B-B14F-4D97-AF65-F5344CB8AC3E}">
        <p14:creationId xmlns:p14="http://schemas.microsoft.com/office/powerpoint/2010/main" val="1988096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3292032F-9C7C-4445-893E-BAAC72A6A442}" type="datetimeFigureOut">
              <a:rPr lang="zh-CN" altLang="en-US"/>
              <a:pPr>
                <a:defRPr/>
              </a:pPr>
              <a:t>2017-11-03</a:t>
            </a:fld>
            <a:endParaRPr lang="zh-CN" altLang="en-US"/>
          </a:p>
        </p:txBody>
      </p:sp>
      <p:sp>
        <p:nvSpPr>
          <p:cNvPr id="3"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4"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04C58769-3E2F-4FBA-ADBA-423B5592121B}" type="slidenum">
              <a:rPr lang="zh-CN" altLang="en-US"/>
              <a:pPr>
                <a:defRPr/>
              </a:pPr>
              <a:t>‹#›</a:t>
            </a:fld>
            <a:endParaRPr lang="zh-CN" altLang="en-US"/>
          </a:p>
        </p:txBody>
      </p:sp>
    </p:spTree>
    <p:extLst>
      <p:ext uri="{BB962C8B-B14F-4D97-AF65-F5344CB8AC3E}">
        <p14:creationId xmlns:p14="http://schemas.microsoft.com/office/powerpoint/2010/main" val="285610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7BAEC49B-4543-4F1E-9D68-B530CEE71939}" type="datetimeFigureOut">
              <a:rPr lang="zh-CN" altLang="en-US"/>
              <a:pPr>
                <a:defRPr/>
              </a:pPr>
              <a:t>2017-11-03</a:t>
            </a:fld>
            <a:endParaRPr lang="zh-CN" altLang="en-US"/>
          </a:p>
        </p:txBody>
      </p:sp>
      <p:sp>
        <p:nvSpPr>
          <p:cNvPr id="6"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7"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F2E1F051-1060-47A1-B149-4C617A85A53F}" type="slidenum">
              <a:rPr lang="zh-CN" altLang="en-US"/>
              <a:pPr>
                <a:defRPr/>
              </a:pPr>
              <a:t>‹#›</a:t>
            </a:fld>
            <a:endParaRPr lang="zh-CN" altLang="en-US"/>
          </a:p>
        </p:txBody>
      </p:sp>
    </p:spTree>
    <p:extLst>
      <p:ext uri="{BB962C8B-B14F-4D97-AF65-F5344CB8AC3E}">
        <p14:creationId xmlns:p14="http://schemas.microsoft.com/office/powerpoint/2010/main" val="1268587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3D49688D-35B1-4C85-B840-D3E389E04565}" type="datetimeFigureOut">
              <a:rPr lang="zh-CN" altLang="en-US"/>
              <a:pPr>
                <a:defRPr/>
              </a:pPr>
              <a:t>2017-11-03</a:t>
            </a:fld>
            <a:endParaRPr lang="zh-CN" altLang="en-US"/>
          </a:p>
        </p:txBody>
      </p:sp>
      <p:sp>
        <p:nvSpPr>
          <p:cNvPr id="6"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7"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FD313CF0-E0BE-42E8-BBA6-E0E802CBE2FA}" type="slidenum">
              <a:rPr lang="zh-CN" altLang="en-US"/>
              <a:pPr>
                <a:defRPr/>
              </a:pPr>
              <a:t>‹#›</a:t>
            </a:fld>
            <a:endParaRPr lang="zh-CN" altLang="en-US"/>
          </a:p>
        </p:txBody>
      </p:sp>
    </p:spTree>
    <p:extLst>
      <p:ext uri="{BB962C8B-B14F-4D97-AF65-F5344CB8AC3E}">
        <p14:creationId xmlns:p14="http://schemas.microsoft.com/office/powerpoint/2010/main" val="2250766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ACFC46E1-82AA-4CA8-8DD8-215028F27865}" type="datetimeFigureOut">
              <a:rPr lang="zh-CN" altLang="en-US"/>
              <a:pPr>
                <a:defRPr/>
              </a:pPr>
              <a:t>2017-11-03</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EE2C6795-0BFF-4C89-8865-17DE16A7F110}" type="slidenum">
              <a:rPr lang="zh-CN" altLang="en-US"/>
              <a:pPr>
                <a:defRPr/>
              </a:pPr>
              <a:t>‹#›</a:t>
            </a:fld>
            <a:endParaRPr lang="zh-CN" altLang="en-US"/>
          </a:p>
        </p:txBody>
      </p:sp>
    </p:spTree>
    <p:extLst>
      <p:ext uri="{BB962C8B-B14F-4D97-AF65-F5344CB8AC3E}">
        <p14:creationId xmlns:p14="http://schemas.microsoft.com/office/powerpoint/2010/main" val="209115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lgn="l">
              <a:defRPr/>
            </a:lvl1pPr>
          </a:lstStyle>
          <a:p>
            <a:pPr>
              <a:defRPr/>
            </a:pPr>
            <a:fld id="{D10B5DB2-4873-4018-9F35-B03D62091B11}" type="datetimeFigureOut">
              <a:rPr lang="zh-CN" altLang="en-US"/>
              <a:pPr>
                <a:defRPr/>
              </a:pPr>
              <a:t>2017-11-03</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lgn="l">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lgn="l">
              <a:defRPr/>
            </a:lvl1pPr>
          </a:lstStyle>
          <a:p>
            <a:pPr>
              <a:defRPr/>
            </a:pPr>
            <a:fld id="{E8ED2D27-0AEA-431F-8A3A-30972F6EE076}" type="slidenum">
              <a:rPr lang="zh-CN" altLang="en-US"/>
              <a:pPr>
                <a:defRPr/>
              </a:pPr>
              <a:t>‹#›</a:t>
            </a:fld>
            <a:endParaRPr lang="zh-CN" altLang="en-US"/>
          </a:p>
        </p:txBody>
      </p:sp>
    </p:spTree>
    <p:extLst>
      <p:ext uri="{BB962C8B-B14F-4D97-AF65-F5344CB8AC3E}">
        <p14:creationId xmlns:p14="http://schemas.microsoft.com/office/powerpoint/2010/main" val="2848000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图片 6">
            <a:hlinkClick r:id="" action="ppaction://noaction"/>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23850" y="115888"/>
            <a:ext cx="58324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图片 7"/>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812800"/>
            <a:ext cx="9144000" cy="5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图片 9"/>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5400" y="6756400"/>
            <a:ext cx="9169400" cy="12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nvSpPr>
        <p:spPr>
          <a:xfrm>
            <a:off x="6282598" y="251356"/>
            <a:ext cx="2537874" cy="369332"/>
          </a:xfrm>
          <a:prstGeom prst="rect">
            <a:avLst/>
          </a:prstGeom>
        </p:spPr>
        <p:txBody>
          <a:bodyPr wrap="none">
            <a:spAutoFit/>
          </a:bodyPr>
          <a:lstStyle/>
          <a:p>
            <a:pPr algn="l">
              <a:defRPr/>
            </a:pPr>
            <a:r>
              <a:rPr lang="ar-SA" altLang="zh-CN" sz="1600" b="1" i="1" dirty="0">
                <a:latin typeface="+mn-lt"/>
                <a:ea typeface="Adobe 黑体 Std R" pitchFamily="34" charset="-122"/>
              </a:rPr>
              <a:t>传 递 成 功</a:t>
            </a:r>
            <a:r>
              <a:rPr lang="en-US" altLang="zh-CN" sz="1600" b="1" i="1" dirty="0">
                <a:latin typeface="+mn-lt"/>
                <a:ea typeface="Adobe 黑体 Std R" pitchFamily="34" charset="-122"/>
              </a:rPr>
              <a:t>   </a:t>
            </a:r>
            <a:r>
              <a:rPr lang="en-US" altLang="zh-CN" sz="1600" b="1" i="1" dirty="0">
                <a:ln w="57150">
                  <a:solidFill>
                    <a:schemeClr val="tx1"/>
                  </a:solidFill>
                </a:ln>
                <a:latin typeface="+mn-lt"/>
                <a:ea typeface="Adobe 黑体 Std R" pitchFamily="34" charset="-122"/>
              </a:rPr>
              <a:t> </a:t>
            </a:r>
            <a:r>
              <a:rPr lang="en-US" altLang="zh-CN" b="1" i="1" dirty="0">
                <a:ln w="57150">
                  <a:solidFill>
                    <a:schemeClr val="tx1"/>
                  </a:solidFill>
                </a:ln>
                <a:latin typeface="+mn-lt"/>
                <a:ea typeface="+mn-ea"/>
              </a:rPr>
              <a:t>·</a:t>
            </a:r>
            <a:r>
              <a:rPr lang="ar-SA" altLang="zh-CN" b="1" i="1" dirty="0">
                <a:ln w="57150">
                  <a:solidFill>
                    <a:schemeClr val="tx1"/>
                  </a:solidFill>
                </a:ln>
                <a:latin typeface="+mn-lt"/>
                <a:ea typeface="+mn-ea"/>
              </a:rPr>
              <a:t> </a:t>
            </a:r>
            <a:r>
              <a:rPr lang="en-US" altLang="zh-CN" b="1" i="1" dirty="0">
                <a:latin typeface="+mn-lt"/>
                <a:ea typeface="+mn-ea"/>
              </a:rPr>
              <a:t> </a:t>
            </a:r>
            <a:r>
              <a:rPr lang="ar-SA" altLang="zh-CN" sz="1600" b="1" i="1" dirty="0">
                <a:latin typeface="+mn-lt"/>
                <a:ea typeface="Adobe 黑体 Std R" pitchFamily="34" charset="-122"/>
              </a:rPr>
              <a:t>感 知 卓 越</a:t>
            </a:r>
            <a:endParaRPr lang="zh-CN" altLang="zh-CN" sz="1600" b="1" i="1" dirty="0">
              <a:latin typeface="+mn-lt"/>
              <a:ea typeface="Adobe 黑体 Std R" pitchFamily="34" charset="-122"/>
            </a:endParaRPr>
          </a:p>
        </p:txBody>
      </p:sp>
    </p:spTree>
  </p:cSld>
  <p:clrMap bg1="lt1" tx1="dk1" bg2="lt2" tx2="dk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2.png"/><Relationship Id="rId4" Type="http://schemas.openxmlformats.org/officeDocument/2006/relationships/oleObject" Target="../embeddings/Microsoft_Excel_97-2003____1.xls"/></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2.jpe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6.jpeg"/><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2.png"/><Relationship Id="rId7" Type="http://schemas.openxmlformats.org/officeDocument/2006/relationships/image" Target="../media/image35.pn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40.jpe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jpe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jpeg"/></Relationships>
</file>

<file path=ppt/slides/_rels/slide2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73.jpeg"/><Relationship Id="rId7" Type="http://schemas.openxmlformats.org/officeDocument/2006/relationships/image" Target="../media/image58.png"/><Relationship Id="rId2" Type="http://schemas.openxmlformats.org/officeDocument/2006/relationships/image" Target="../media/image72.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1.png"/><Relationship Id="rId4" Type="http://schemas.openxmlformats.org/officeDocument/2006/relationships/image" Target="../media/image50.png"/></Relationships>
</file>

<file path=ppt/slides/_rels/slide46.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77.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image" Target="../media/image50.png"/><Relationship Id="rId4" Type="http://schemas.openxmlformats.org/officeDocument/2006/relationships/image" Target="../media/image62.png"/></Relationships>
</file>

<file path=ppt/slides/_rels/slide4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80.png"/></Relationships>
</file>

<file path=ppt/slides/_rels/slide4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file:///c:\DOCUME~1\cl\APPLIC~1\360se6\USERDA~1\Temp\200792~1.JPG" TargetMode="External"/><Relationship Id="rId3" Type="http://schemas.openxmlformats.org/officeDocument/2006/relationships/image" Target="../media/image85.jpeg"/><Relationship Id="rId7" Type="http://schemas.openxmlformats.org/officeDocument/2006/relationships/image" Target="../media/image88.jpeg"/><Relationship Id="rId2" Type="http://schemas.openxmlformats.org/officeDocument/2006/relationships/image" Target="../media/image84.jpeg"/><Relationship Id="rId1" Type="http://schemas.openxmlformats.org/officeDocument/2006/relationships/slideLayout" Target="../slideLayouts/slideLayout2.xml"/><Relationship Id="rId6" Type="http://schemas.openxmlformats.org/officeDocument/2006/relationships/image" Target="file:///c:\DOCUME~1\cl\APPLIC~1\360se6\USERDA~1\Temp\200792~2.JPG" TargetMode="External"/><Relationship Id="rId5" Type="http://schemas.openxmlformats.org/officeDocument/2006/relationships/image" Target="../media/image87.jpeg"/><Relationship Id="rId4" Type="http://schemas.openxmlformats.org/officeDocument/2006/relationships/image" Target="../media/image86.jpeg"/></Relationships>
</file>

<file path=ppt/slides/_rels/slide5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file:///c:\DOCUME~1\cl\APPLIC~1\360se6\USERDA~1\Temp\201311~1.JPG" TargetMode="External"/><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60.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112.jpeg"/><Relationship Id="rId2" Type="http://schemas.openxmlformats.org/officeDocument/2006/relationships/image" Target="../media/image107.jpeg"/><Relationship Id="rId1" Type="http://schemas.openxmlformats.org/officeDocument/2006/relationships/slideLayout" Target="../slideLayouts/slideLayout2.xml"/><Relationship Id="rId6" Type="http://schemas.openxmlformats.org/officeDocument/2006/relationships/image" Target="../media/image111.jpeg"/><Relationship Id="rId5" Type="http://schemas.openxmlformats.org/officeDocument/2006/relationships/image" Target="../media/image110.jpeg"/><Relationship Id="rId4" Type="http://schemas.openxmlformats.org/officeDocument/2006/relationships/image" Target="../media/image109.png"/></Relationships>
</file>

<file path=ppt/slides/_rels/slide6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4.jpeg"/></Relationships>
</file>

<file path=ppt/slides/_rels/slide6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124.png"/><Relationship Id="rId13" Type="http://schemas.openxmlformats.org/officeDocument/2006/relationships/image" Target="../media/image129.png"/><Relationship Id="rId18" Type="http://schemas.openxmlformats.org/officeDocument/2006/relationships/image" Target="../media/image134.png"/><Relationship Id="rId3" Type="http://schemas.openxmlformats.org/officeDocument/2006/relationships/image" Target="../media/image119.png"/><Relationship Id="rId7" Type="http://schemas.openxmlformats.org/officeDocument/2006/relationships/image" Target="../media/image123.png"/><Relationship Id="rId12" Type="http://schemas.openxmlformats.org/officeDocument/2006/relationships/image" Target="../media/image128.png"/><Relationship Id="rId17" Type="http://schemas.openxmlformats.org/officeDocument/2006/relationships/image" Target="../media/image133.png"/><Relationship Id="rId2" Type="http://schemas.openxmlformats.org/officeDocument/2006/relationships/image" Target="../media/image118.png"/><Relationship Id="rId16" Type="http://schemas.openxmlformats.org/officeDocument/2006/relationships/image" Target="../media/image132.png"/><Relationship Id="rId1" Type="http://schemas.openxmlformats.org/officeDocument/2006/relationships/slideLayout" Target="../slideLayouts/slideLayout2.xml"/><Relationship Id="rId6" Type="http://schemas.openxmlformats.org/officeDocument/2006/relationships/image" Target="../media/image122.png"/><Relationship Id="rId11" Type="http://schemas.openxmlformats.org/officeDocument/2006/relationships/image" Target="../media/image127.png"/><Relationship Id="rId5" Type="http://schemas.openxmlformats.org/officeDocument/2006/relationships/image" Target="../media/image121.png"/><Relationship Id="rId15" Type="http://schemas.openxmlformats.org/officeDocument/2006/relationships/image" Target="../media/image131.png"/><Relationship Id="rId10" Type="http://schemas.openxmlformats.org/officeDocument/2006/relationships/image" Target="../media/image126.png"/><Relationship Id="rId4" Type="http://schemas.openxmlformats.org/officeDocument/2006/relationships/image" Target="../media/image120.jpeg"/><Relationship Id="rId9" Type="http://schemas.openxmlformats.org/officeDocument/2006/relationships/image" Target="../media/image125.png"/><Relationship Id="rId14" Type="http://schemas.openxmlformats.org/officeDocument/2006/relationships/image" Target="../media/image130.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2.xml"/><Relationship Id="rId4" Type="http://schemas.openxmlformats.org/officeDocument/2006/relationships/image" Target="../media/image116.png"/></Relationships>
</file>

<file path=ppt/slides/_rels/slide72.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jpeg"/><Relationship Id="rId1" Type="http://schemas.openxmlformats.org/officeDocument/2006/relationships/slideLayout" Target="../slideLayouts/slideLayout2.xml"/><Relationship Id="rId4" Type="http://schemas.openxmlformats.org/officeDocument/2006/relationships/image" Target="../media/image139.png"/></Relationships>
</file>

<file path=ppt/slides/_rels/slide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ext Box 24"/>
          <p:cNvSpPr txBox="1">
            <a:spLocks noChangeArrowheads="1"/>
          </p:cNvSpPr>
          <p:nvPr/>
        </p:nvSpPr>
        <p:spPr bwMode="auto">
          <a:xfrm>
            <a:off x="1331913" y="3013075"/>
            <a:ext cx="64801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4800">
                <a:solidFill>
                  <a:srgbClr val="FF0000"/>
                </a:solidFill>
                <a:latin typeface="黑体" pitchFamily="2" charset="-122"/>
                <a:ea typeface="黑体" pitchFamily="2" charset="-122"/>
              </a:rPr>
              <a:t>热烈欢迎各位领导莅临</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ext Box 24"/>
          <p:cNvSpPr txBox="1">
            <a:spLocks noChangeArrowheads="1"/>
          </p:cNvSpPr>
          <p:nvPr/>
        </p:nvSpPr>
        <p:spPr bwMode="auto">
          <a:xfrm>
            <a:off x="3024188" y="4284663"/>
            <a:ext cx="30972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spcBef>
                <a:spcPct val="50000"/>
              </a:spcBef>
            </a:pPr>
            <a:r>
              <a:rPr lang="zh-CN" altLang="en-US" sz="4000" b="1">
                <a:latin typeface="黑体" pitchFamily="2" charset="-122"/>
                <a:ea typeface="黑体" pitchFamily="2" charset="-122"/>
              </a:rPr>
              <a:t>公司简介</a:t>
            </a:r>
            <a:endParaRPr lang="en-US" altLang="zh-CN" sz="4000" b="1">
              <a:latin typeface="黑体" pitchFamily="2" charset="-122"/>
              <a:ea typeface="黑体" pitchFamily="2" charset="-122"/>
            </a:endParaRPr>
          </a:p>
        </p:txBody>
      </p:sp>
      <p:sp>
        <p:nvSpPr>
          <p:cNvPr id="14339" name="Text Box 26"/>
          <p:cNvSpPr txBox="1">
            <a:spLocks noChangeArrowheads="1"/>
          </p:cNvSpPr>
          <p:nvPr/>
        </p:nvSpPr>
        <p:spPr bwMode="auto">
          <a:xfrm>
            <a:off x="3275013" y="6323013"/>
            <a:ext cx="259238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spcBef>
                <a:spcPct val="50000"/>
              </a:spcBef>
            </a:pPr>
            <a:r>
              <a:rPr lang="zh-CN" altLang="en-US" sz="1200" b="1">
                <a:solidFill>
                  <a:srgbClr val="FF0000"/>
                </a:solidFill>
                <a:latin typeface="宋体" pitchFamily="2" charset="-122"/>
              </a:rPr>
              <a:t>（请按</a:t>
            </a:r>
            <a:r>
              <a:rPr lang="en-US" altLang="zh-CN" sz="1200" b="1">
                <a:solidFill>
                  <a:srgbClr val="FF0000"/>
                </a:solidFill>
                <a:latin typeface="宋体" pitchFamily="2" charset="-122"/>
              </a:rPr>
              <a:t>F5</a:t>
            </a:r>
            <a:r>
              <a:rPr lang="zh-CN" altLang="en-US" sz="1200" b="1">
                <a:solidFill>
                  <a:srgbClr val="FF0000"/>
                </a:solidFill>
                <a:latin typeface="宋体" pitchFamily="2" charset="-122"/>
              </a:rPr>
              <a:t>全屏观看）</a:t>
            </a:r>
          </a:p>
        </p:txBody>
      </p:sp>
      <p:pic>
        <p:nvPicPr>
          <p:cNvPr id="14340" name="图片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655763"/>
            <a:ext cx="914400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24"/>
          <p:cNvSpPr txBox="1">
            <a:spLocks noChangeArrowheads="1"/>
          </p:cNvSpPr>
          <p:nvPr/>
        </p:nvSpPr>
        <p:spPr bwMode="auto">
          <a:xfrm>
            <a:off x="1116013" y="2289175"/>
            <a:ext cx="69135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spcBef>
                <a:spcPct val="50000"/>
              </a:spcBef>
            </a:pPr>
            <a:r>
              <a:rPr lang="zh-CN" altLang="en-US" sz="4000" b="1">
                <a:solidFill>
                  <a:schemeClr val="bg1"/>
                </a:solidFill>
                <a:latin typeface="黑体" pitchFamily="2" charset="-122"/>
                <a:ea typeface="黑体" pitchFamily="2" charset="-122"/>
              </a:rPr>
              <a:t>深圳圣斯尔电子技术有限公司</a:t>
            </a:r>
          </a:p>
        </p:txBody>
      </p:sp>
      <p:sp>
        <p:nvSpPr>
          <p:cNvPr id="3" name="矩形 2"/>
          <p:cNvSpPr/>
          <p:nvPr/>
        </p:nvSpPr>
        <p:spPr>
          <a:xfrm>
            <a:off x="3023828" y="3111351"/>
            <a:ext cx="3096344" cy="461665"/>
          </a:xfrm>
          <a:prstGeom prst="rect">
            <a:avLst/>
          </a:prstGeom>
        </p:spPr>
        <p:txBody>
          <a:bodyPr>
            <a:spAutoFit/>
          </a:bodyPr>
          <a:lstStyle/>
          <a:p>
            <a:pPr algn="l" fontAlgn="auto">
              <a:spcBef>
                <a:spcPts val="0"/>
              </a:spcBef>
              <a:spcAft>
                <a:spcPts val="0"/>
              </a:spcAft>
              <a:defRPr/>
            </a:pPr>
            <a:r>
              <a:rPr lang="zh-CN" alt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彩云" pitchFamily="2" charset="-122"/>
                <a:ea typeface="华文彩云" pitchFamily="2" charset="-122"/>
              </a:rPr>
              <a:t>传递成功 </a:t>
            </a:r>
            <a:r>
              <a:rPr lang="en-US" altLang="zh-CN"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彩云" pitchFamily="2" charset="-122"/>
                <a:ea typeface="华文彩云" pitchFamily="2" charset="-122"/>
              </a:rPr>
              <a:t>· </a:t>
            </a:r>
            <a:r>
              <a:rPr lang="zh-CN" alt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彩云" pitchFamily="2" charset="-122"/>
                <a:ea typeface="华文彩云" pitchFamily="2" charset="-122"/>
              </a:rPr>
              <a:t>感知卓越</a:t>
            </a:r>
          </a:p>
        </p:txBody>
      </p:sp>
      <p:pic>
        <p:nvPicPr>
          <p:cNvPr id="1434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4800" y="620713"/>
            <a:ext cx="3454400" cy="5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4" name="TextBox 1"/>
          <p:cNvSpPr txBox="1">
            <a:spLocks noChangeArrowheads="1"/>
          </p:cNvSpPr>
          <p:nvPr/>
        </p:nvSpPr>
        <p:spPr bwMode="auto">
          <a:xfrm>
            <a:off x="7885113" y="6300788"/>
            <a:ext cx="1655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a:t>V.17.11</a:t>
            </a: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908175" y="1279525"/>
            <a:ext cx="6778625" cy="777875"/>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fontAlgn="auto">
              <a:spcAft>
                <a:spcPts val="0"/>
              </a:spcAft>
              <a:defRPr/>
            </a:pPr>
            <a:r>
              <a:rPr lang="zh-CN" altLang="en-US" sz="2800" b="1" spc="50" dirty="0" smtClean="0">
                <a:ln w="11430"/>
                <a:effectLst>
                  <a:outerShdw blurRad="76200" dist="50800" dir="5400000" algn="tl" rotWithShape="0">
                    <a:srgbClr val="000000">
                      <a:alpha val="65000"/>
                    </a:srgbClr>
                  </a:outerShdw>
                </a:effectLst>
                <a:latin typeface="微软雅黑" pitchFamily="34" charset="-122"/>
                <a:ea typeface="微软雅黑" pitchFamily="34" charset="-122"/>
              </a:rPr>
              <a:t>目录</a:t>
            </a:r>
            <a:r>
              <a:rPr lang="zh-CN" altLang="en-US" sz="3200" b="1" spc="50" dirty="0" smtClean="0">
                <a:ln w="11430"/>
                <a:effectLst>
                  <a:outerShdw blurRad="76200" dist="50800" dir="5400000" algn="tl" rotWithShape="0">
                    <a:srgbClr val="000000">
                      <a:alpha val="65000"/>
                    </a:srgbClr>
                  </a:outerShdw>
                </a:effectLst>
                <a:latin typeface="微软雅黑" pitchFamily="34" charset="-122"/>
                <a:ea typeface="微软雅黑" pitchFamily="34" charset="-122"/>
              </a:rPr>
              <a:t> </a:t>
            </a:r>
            <a:r>
              <a:rPr lang="en-US" altLang="zh-CN" sz="1800" b="1" spc="50" dirty="0" smtClean="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t>Contents</a:t>
            </a:r>
            <a:endParaRPr lang="zh-CN" altLang="en-US" sz="1800" dirty="0" smtClean="0">
              <a:solidFill>
                <a:schemeClr val="bg1">
                  <a:lumMod val="65000"/>
                </a:schemeClr>
              </a:solidFill>
              <a:ea typeface="Arial Unicode MS" pitchFamily="34" charset="-122"/>
              <a:cs typeface="Arial" pitchFamily="34" charset="0"/>
            </a:endParaRPr>
          </a:p>
        </p:txBody>
      </p:sp>
      <p:sp>
        <p:nvSpPr>
          <p:cNvPr id="10" name="矩形 9">
            <a:hlinkClick r:id="" action="ppaction://noaction"/>
          </p:cNvPr>
          <p:cNvSpPr/>
          <p:nvPr/>
        </p:nvSpPr>
        <p:spPr>
          <a:xfrm>
            <a:off x="6457950" y="2697163"/>
            <a:ext cx="1246188" cy="1798637"/>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7" name="矩形 16">
            <a:hlinkClick r:id="" action="ppaction://noaction"/>
          </p:cNvPr>
          <p:cNvSpPr/>
          <p:nvPr/>
        </p:nvSpPr>
        <p:spPr>
          <a:xfrm>
            <a:off x="6731000" y="2722563"/>
            <a:ext cx="649288" cy="1338262"/>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研发</a:t>
            </a:r>
            <a:endParaRPr lang="en-US" altLang="zh-CN" b="1" dirty="0">
              <a:solidFill>
                <a:schemeClr val="bg1"/>
              </a:solidFill>
              <a:latin typeface="+mn-ea"/>
              <a:ea typeface="+mn-ea"/>
            </a:endParaRPr>
          </a:p>
          <a:p>
            <a:pPr algn="l" fontAlgn="auto">
              <a:lnSpc>
                <a:spcPct val="150000"/>
              </a:lnSpc>
              <a:spcBef>
                <a:spcPts val="0"/>
              </a:spcBef>
              <a:spcAft>
                <a:spcPts val="0"/>
              </a:spcAft>
              <a:defRPr/>
            </a:pPr>
            <a:r>
              <a:rPr lang="zh-CN" altLang="en-US" b="1" dirty="0">
                <a:solidFill>
                  <a:schemeClr val="bg1"/>
                </a:solidFill>
                <a:latin typeface="+mn-ea"/>
                <a:ea typeface="+mn-ea"/>
              </a:rPr>
              <a:t>生产</a:t>
            </a:r>
            <a:endParaRPr lang="en-US" altLang="zh-CN" b="1" dirty="0">
              <a:solidFill>
                <a:schemeClr val="bg1"/>
              </a:solidFill>
              <a:latin typeface="+mn-ea"/>
              <a:ea typeface="+mn-ea"/>
            </a:endParaRPr>
          </a:p>
          <a:p>
            <a:pPr algn="l" fontAlgn="auto">
              <a:lnSpc>
                <a:spcPct val="150000"/>
              </a:lnSpc>
              <a:spcBef>
                <a:spcPts val="0"/>
              </a:spcBef>
              <a:spcAft>
                <a:spcPts val="0"/>
              </a:spcAft>
              <a:defRPr/>
            </a:pPr>
            <a:r>
              <a:rPr lang="zh-CN" altLang="en-US" b="1" dirty="0">
                <a:solidFill>
                  <a:schemeClr val="bg1"/>
                </a:solidFill>
                <a:latin typeface="+mn-ea"/>
                <a:ea typeface="+mn-ea"/>
              </a:rPr>
              <a:t>销售</a:t>
            </a:r>
          </a:p>
        </p:txBody>
      </p:sp>
      <p:grpSp>
        <p:nvGrpSpPr>
          <p:cNvPr id="15365" name="组合 1"/>
          <p:cNvGrpSpPr>
            <a:grpSpLocks/>
          </p:cNvGrpSpPr>
          <p:nvPr/>
        </p:nvGrpSpPr>
        <p:grpSpPr bwMode="auto">
          <a:xfrm>
            <a:off x="157163" y="2697163"/>
            <a:ext cx="1246187" cy="1798637"/>
            <a:chOff x="157163" y="2697163"/>
            <a:chExt cx="1246187" cy="1798637"/>
          </a:xfrm>
        </p:grpSpPr>
        <p:sp>
          <p:nvSpPr>
            <p:cNvPr id="5" name="矩形 4">
              <a:hlinkClick r:id="" action="ppaction://noaction"/>
            </p:cNvPr>
            <p:cNvSpPr/>
            <p:nvPr/>
          </p:nvSpPr>
          <p:spPr>
            <a:xfrm>
              <a:off x="157163" y="2697163"/>
              <a:ext cx="1246187" cy="179863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2" name="矩形 11"/>
            <p:cNvSpPr/>
            <p:nvPr/>
          </p:nvSpPr>
          <p:spPr>
            <a:xfrm>
              <a:off x="157163" y="2722563"/>
              <a:ext cx="1114425" cy="442912"/>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关于我们</a:t>
              </a:r>
            </a:p>
          </p:txBody>
        </p:sp>
        <p:sp>
          <p:nvSpPr>
            <p:cNvPr id="15408" name="TextBox 20"/>
            <p:cNvSpPr txBox="1">
              <a:spLocks noChangeArrowheads="1"/>
            </p:cNvSpPr>
            <p:nvPr/>
          </p:nvSpPr>
          <p:spPr bwMode="auto">
            <a:xfrm>
              <a:off x="823913"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1</a:t>
              </a:r>
              <a:endParaRPr lang="zh-CN" altLang="en-US" sz="3600">
                <a:solidFill>
                  <a:schemeClr val="bg1"/>
                </a:solidFill>
                <a:latin typeface="Arial" pitchFamily="34" charset="0"/>
              </a:endParaRPr>
            </a:p>
          </p:txBody>
        </p:sp>
      </p:grpSp>
      <p:cxnSp>
        <p:nvCxnSpPr>
          <p:cNvPr id="20" name="直接连接符 19"/>
          <p:cNvCxnSpPr/>
          <p:nvPr/>
        </p:nvCxnSpPr>
        <p:spPr>
          <a:xfrm>
            <a:off x="179388" y="2552700"/>
            <a:ext cx="878522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5367" name="组合 2"/>
          <p:cNvGrpSpPr>
            <a:grpSpLocks/>
          </p:cNvGrpSpPr>
          <p:nvPr/>
        </p:nvGrpSpPr>
        <p:grpSpPr bwMode="auto">
          <a:xfrm>
            <a:off x="1417638" y="2697163"/>
            <a:ext cx="1246187" cy="1798637"/>
            <a:chOff x="1417638" y="2697163"/>
            <a:chExt cx="1246187" cy="1798637"/>
          </a:xfrm>
        </p:grpSpPr>
        <p:sp>
          <p:nvSpPr>
            <p:cNvPr id="6" name="矩形 5">
              <a:hlinkClick r:id="" action="ppaction://noaction"/>
            </p:cNvPr>
            <p:cNvSpPr/>
            <p:nvPr/>
          </p:nvSpPr>
          <p:spPr>
            <a:xfrm>
              <a:off x="1417638" y="2697163"/>
              <a:ext cx="1246187" cy="179863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3" name="矩形 12">
              <a:hlinkClick r:id="" action="ppaction://noaction"/>
            </p:cNvPr>
            <p:cNvSpPr/>
            <p:nvPr/>
          </p:nvSpPr>
          <p:spPr>
            <a:xfrm>
              <a:off x="1485900" y="2722563"/>
              <a:ext cx="1114425" cy="442912"/>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发展历史</a:t>
              </a:r>
            </a:p>
          </p:txBody>
        </p:sp>
        <p:sp>
          <p:nvSpPr>
            <p:cNvPr id="15405" name="TextBox 38"/>
            <p:cNvSpPr txBox="1">
              <a:spLocks noChangeArrowheads="1"/>
            </p:cNvSpPr>
            <p:nvPr/>
          </p:nvSpPr>
          <p:spPr bwMode="auto">
            <a:xfrm>
              <a:off x="2095500"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2</a:t>
              </a:r>
              <a:endParaRPr lang="zh-CN" altLang="en-US" sz="3600">
                <a:solidFill>
                  <a:schemeClr val="bg1"/>
                </a:solidFill>
                <a:latin typeface="Arial" pitchFamily="34" charset="0"/>
              </a:endParaRPr>
            </a:p>
          </p:txBody>
        </p:sp>
      </p:grpSp>
      <p:grpSp>
        <p:nvGrpSpPr>
          <p:cNvPr id="15368" name="组合 18"/>
          <p:cNvGrpSpPr>
            <a:grpSpLocks/>
          </p:cNvGrpSpPr>
          <p:nvPr/>
        </p:nvGrpSpPr>
        <p:grpSpPr bwMode="auto">
          <a:xfrm>
            <a:off x="2676525" y="2697163"/>
            <a:ext cx="1247775" cy="1798637"/>
            <a:chOff x="2676525" y="2697163"/>
            <a:chExt cx="1247775" cy="1798637"/>
          </a:xfrm>
        </p:grpSpPr>
        <p:sp>
          <p:nvSpPr>
            <p:cNvPr id="7" name="矩形 6">
              <a:hlinkClick r:id="" action="ppaction://noaction"/>
            </p:cNvPr>
            <p:cNvSpPr/>
            <p:nvPr/>
          </p:nvSpPr>
          <p:spPr>
            <a:xfrm>
              <a:off x="2676525" y="2697163"/>
              <a:ext cx="1247775" cy="179863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4" name="矩形 13">
              <a:hlinkClick r:id="" action="ppaction://noaction"/>
            </p:cNvPr>
            <p:cNvSpPr/>
            <p:nvPr/>
          </p:nvSpPr>
          <p:spPr>
            <a:xfrm>
              <a:off x="2746375" y="2722563"/>
              <a:ext cx="1114425" cy="454025"/>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组织架构</a:t>
              </a:r>
            </a:p>
          </p:txBody>
        </p:sp>
        <p:sp>
          <p:nvSpPr>
            <p:cNvPr id="15402" name="TextBox 39"/>
            <p:cNvSpPr txBox="1">
              <a:spLocks noChangeArrowheads="1"/>
            </p:cNvSpPr>
            <p:nvPr/>
          </p:nvSpPr>
          <p:spPr bwMode="auto">
            <a:xfrm>
              <a:off x="3367088"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3</a:t>
              </a:r>
              <a:endParaRPr lang="zh-CN" altLang="en-US" sz="3600">
                <a:solidFill>
                  <a:schemeClr val="bg1"/>
                </a:solidFill>
                <a:latin typeface="Arial" pitchFamily="34" charset="0"/>
              </a:endParaRPr>
            </a:p>
          </p:txBody>
        </p:sp>
      </p:grpSp>
      <p:grpSp>
        <p:nvGrpSpPr>
          <p:cNvPr id="15369" name="组合 20"/>
          <p:cNvGrpSpPr>
            <a:grpSpLocks/>
          </p:cNvGrpSpPr>
          <p:nvPr/>
        </p:nvGrpSpPr>
        <p:grpSpPr bwMode="auto">
          <a:xfrm>
            <a:off x="3937000" y="2697163"/>
            <a:ext cx="1247775" cy="1798637"/>
            <a:chOff x="3937000" y="2697163"/>
            <a:chExt cx="1247775" cy="1798637"/>
          </a:xfrm>
        </p:grpSpPr>
        <p:sp>
          <p:nvSpPr>
            <p:cNvPr id="8" name="矩形 7">
              <a:hlinkClick r:id="" action="ppaction://noaction"/>
            </p:cNvPr>
            <p:cNvSpPr/>
            <p:nvPr/>
          </p:nvSpPr>
          <p:spPr>
            <a:xfrm>
              <a:off x="3937000" y="2697163"/>
              <a:ext cx="1247775" cy="179863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5" name="矩形 14">
              <a:hlinkClick r:id="" action="ppaction://noaction"/>
            </p:cNvPr>
            <p:cNvSpPr/>
            <p:nvPr/>
          </p:nvSpPr>
          <p:spPr>
            <a:xfrm>
              <a:off x="4006850" y="2722563"/>
              <a:ext cx="1114425" cy="454025"/>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企业资质</a:t>
              </a:r>
            </a:p>
          </p:txBody>
        </p:sp>
        <p:sp>
          <p:nvSpPr>
            <p:cNvPr id="15399" name="TextBox 40"/>
            <p:cNvSpPr txBox="1">
              <a:spLocks noChangeArrowheads="1"/>
            </p:cNvSpPr>
            <p:nvPr/>
          </p:nvSpPr>
          <p:spPr bwMode="auto">
            <a:xfrm>
              <a:off x="4638675"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4</a:t>
              </a:r>
              <a:endParaRPr lang="zh-CN" altLang="en-US" sz="3600">
                <a:solidFill>
                  <a:schemeClr val="bg1"/>
                </a:solidFill>
                <a:latin typeface="Arial" pitchFamily="34" charset="0"/>
              </a:endParaRPr>
            </a:p>
          </p:txBody>
        </p:sp>
      </p:grpSp>
      <p:grpSp>
        <p:nvGrpSpPr>
          <p:cNvPr id="15370" name="组合 21"/>
          <p:cNvGrpSpPr>
            <a:grpSpLocks/>
          </p:cNvGrpSpPr>
          <p:nvPr/>
        </p:nvGrpSpPr>
        <p:grpSpPr bwMode="auto">
          <a:xfrm>
            <a:off x="5148263" y="2697163"/>
            <a:ext cx="1346200" cy="1798637"/>
            <a:chOff x="5148263" y="2697163"/>
            <a:chExt cx="1346200" cy="1798637"/>
          </a:xfrm>
        </p:grpSpPr>
        <p:sp>
          <p:nvSpPr>
            <p:cNvPr id="9" name="矩形 8">
              <a:hlinkClick r:id="" action="ppaction://noaction"/>
            </p:cNvPr>
            <p:cNvSpPr/>
            <p:nvPr/>
          </p:nvSpPr>
          <p:spPr>
            <a:xfrm>
              <a:off x="5197475" y="2697163"/>
              <a:ext cx="1246188" cy="179863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6" name="矩形 15">
              <a:hlinkClick r:id="" action="ppaction://noaction"/>
            </p:cNvPr>
            <p:cNvSpPr/>
            <p:nvPr/>
          </p:nvSpPr>
          <p:spPr>
            <a:xfrm>
              <a:off x="5148263" y="2722563"/>
              <a:ext cx="1346200" cy="442912"/>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产品及应用</a:t>
              </a:r>
            </a:p>
          </p:txBody>
        </p:sp>
        <p:sp>
          <p:nvSpPr>
            <p:cNvPr id="15396" name="TextBox 41"/>
            <p:cNvSpPr txBox="1">
              <a:spLocks noChangeArrowheads="1"/>
            </p:cNvSpPr>
            <p:nvPr/>
          </p:nvSpPr>
          <p:spPr bwMode="auto">
            <a:xfrm>
              <a:off x="5910263"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5</a:t>
              </a:r>
              <a:endParaRPr lang="zh-CN" altLang="en-US" sz="3600">
                <a:solidFill>
                  <a:schemeClr val="bg1"/>
                </a:solidFill>
                <a:latin typeface="Arial" pitchFamily="34" charset="0"/>
              </a:endParaRPr>
            </a:p>
          </p:txBody>
        </p:sp>
      </p:grpSp>
      <p:sp>
        <p:nvSpPr>
          <p:cNvPr id="15371" name="TextBox 42"/>
          <p:cNvSpPr txBox="1">
            <a:spLocks noChangeArrowheads="1"/>
          </p:cNvSpPr>
          <p:nvPr/>
        </p:nvSpPr>
        <p:spPr bwMode="auto">
          <a:xfrm>
            <a:off x="7181850"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6</a:t>
            </a:r>
            <a:endParaRPr lang="zh-CN" altLang="en-US" sz="3600">
              <a:solidFill>
                <a:schemeClr val="bg1"/>
              </a:solidFill>
              <a:latin typeface="Arial" pitchFamily="34" charset="0"/>
            </a:endParaRPr>
          </a:p>
        </p:txBody>
      </p:sp>
      <p:grpSp>
        <p:nvGrpSpPr>
          <p:cNvPr id="15372" name="组合 22"/>
          <p:cNvGrpSpPr>
            <a:grpSpLocks/>
          </p:cNvGrpSpPr>
          <p:nvPr/>
        </p:nvGrpSpPr>
        <p:grpSpPr bwMode="auto">
          <a:xfrm>
            <a:off x="7718425" y="2697163"/>
            <a:ext cx="1246188" cy="1798637"/>
            <a:chOff x="7718425" y="2697163"/>
            <a:chExt cx="1246188" cy="1798637"/>
          </a:xfrm>
        </p:grpSpPr>
        <p:sp>
          <p:nvSpPr>
            <p:cNvPr id="11" name="矩形 10">
              <a:hlinkClick r:id="" action="ppaction://noaction"/>
            </p:cNvPr>
            <p:cNvSpPr/>
            <p:nvPr/>
          </p:nvSpPr>
          <p:spPr>
            <a:xfrm>
              <a:off x="7718425" y="2697163"/>
              <a:ext cx="1246188" cy="179863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a:p>
          </p:txBody>
        </p:sp>
        <p:sp>
          <p:nvSpPr>
            <p:cNvPr id="18" name="矩形 17">
              <a:hlinkClick r:id="" action="ppaction://noaction"/>
            </p:cNvPr>
            <p:cNvSpPr/>
            <p:nvPr/>
          </p:nvSpPr>
          <p:spPr>
            <a:xfrm>
              <a:off x="7786688" y="2722563"/>
              <a:ext cx="1114425" cy="442912"/>
            </a:xfrm>
            <a:prstGeom prst="rect">
              <a:avLst/>
            </a:prstGeom>
          </p:spPr>
          <p:txBody>
            <a:bodyPr wrap="none">
              <a:spAutoFit/>
            </a:bodyPr>
            <a:lstStyle/>
            <a:p>
              <a:pPr algn="l" fontAlgn="auto">
                <a:lnSpc>
                  <a:spcPct val="150000"/>
                </a:lnSpc>
                <a:spcBef>
                  <a:spcPts val="0"/>
                </a:spcBef>
                <a:spcAft>
                  <a:spcPts val="0"/>
                </a:spcAft>
                <a:defRPr/>
              </a:pPr>
              <a:r>
                <a:rPr lang="zh-CN" altLang="en-US" b="1" dirty="0">
                  <a:solidFill>
                    <a:schemeClr val="bg1"/>
                  </a:solidFill>
                  <a:latin typeface="+mn-ea"/>
                  <a:ea typeface="+mn-ea"/>
                </a:rPr>
                <a:t>企业文化</a:t>
              </a:r>
            </a:p>
          </p:txBody>
        </p:sp>
        <p:sp>
          <p:nvSpPr>
            <p:cNvPr id="15393" name="TextBox 43"/>
            <p:cNvSpPr txBox="1">
              <a:spLocks noChangeArrowheads="1"/>
            </p:cNvSpPr>
            <p:nvPr/>
          </p:nvSpPr>
          <p:spPr bwMode="auto">
            <a:xfrm>
              <a:off x="8453438" y="3768725"/>
              <a:ext cx="441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3600">
                  <a:solidFill>
                    <a:schemeClr val="bg1"/>
                  </a:solidFill>
                  <a:latin typeface="Arial" pitchFamily="34" charset="0"/>
                </a:rPr>
                <a:t>7</a:t>
              </a:r>
              <a:endParaRPr lang="zh-CN" altLang="en-US" sz="3600">
                <a:solidFill>
                  <a:schemeClr val="bg1"/>
                </a:solidFill>
                <a:latin typeface="Arial" pitchFamily="34" charset="0"/>
              </a:endParaRPr>
            </a:p>
          </p:txBody>
        </p:sp>
      </p:grpSp>
      <p:cxnSp>
        <p:nvCxnSpPr>
          <p:cNvPr id="27" name="直接连接符 26"/>
          <p:cNvCxnSpPr/>
          <p:nvPr/>
        </p:nvCxnSpPr>
        <p:spPr>
          <a:xfrm>
            <a:off x="179388"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433513"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687638"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941763"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195888"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450013"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704138" y="2366963"/>
            <a:ext cx="0" cy="250825"/>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79388"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01</a:t>
            </a:r>
            <a:endParaRPr lang="zh-CN" altLang="en-US" sz="1400" dirty="0">
              <a:solidFill>
                <a:schemeClr val="bg1">
                  <a:lumMod val="50000"/>
                </a:schemeClr>
              </a:solidFill>
              <a:latin typeface="+mn-lt"/>
              <a:ea typeface="+mn-ea"/>
            </a:endParaRPr>
          </a:p>
        </p:txBody>
      </p:sp>
      <p:sp>
        <p:nvSpPr>
          <p:cNvPr id="35" name="TextBox 34"/>
          <p:cNvSpPr txBox="1"/>
          <p:nvPr/>
        </p:nvSpPr>
        <p:spPr>
          <a:xfrm>
            <a:off x="1441450"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02</a:t>
            </a:r>
            <a:endParaRPr lang="zh-CN" altLang="en-US" sz="1400" dirty="0">
              <a:solidFill>
                <a:schemeClr val="bg1">
                  <a:lumMod val="50000"/>
                </a:schemeClr>
              </a:solidFill>
              <a:latin typeface="+mn-lt"/>
              <a:ea typeface="+mn-ea"/>
            </a:endParaRPr>
          </a:p>
        </p:txBody>
      </p:sp>
      <p:sp>
        <p:nvSpPr>
          <p:cNvPr id="36" name="TextBox 35"/>
          <p:cNvSpPr txBox="1"/>
          <p:nvPr/>
        </p:nvSpPr>
        <p:spPr>
          <a:xfrm>
            <a:off x="2703513"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03</a:t>
            </a:r>
            <a:endParaRPr lang="zh-CN" altLang="en-US" sz="1400" dirty="0">
              <a:solidFill>
                <a:schemeClr val="bg1">
                  <a:lumMod val="50000"/>
                </a:schemeClr>
              </a:solidFill>
              <a:latin typeface="+mn-lt"/>
              <a:ea typeface="+mn-ea"/>
            </a:endParaRPr>
          </a:p>
        </p:txBody>
      </p:sp>
      <p:sp>
        <p:nvSpPr>
          <p:cNvPr id="37" name="TextBox 36"/>
          <p:cNvSpPr txBox="1"/>
          <p:nvPr/>
        </p:nvSpPr>
        <p:spPr>
          <a:xfrm>
            <a:off x="3965575"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04</a:t>
            </a:r>
            <a:endParaRPr lang="zh-CN" altLang="en-US" sz="1400" dirty="0">
              <a:solidFill>
                <a:schemeClr val="bg1">
                  <a:lumMod val="50000"/>
                </a:schemeClr>
              </a:solidFill>
              <a:latin typeface="+mn-lt"/>
              <a:ea typeface="+mn-ea"/>
            </a:endParaRPr>
          </a:p>
        </p:txBody>
      </p:sp>
      <p:sp>
        <p:nvSpPr>
          <p:cNvPr id="38" name="TextBox 37"/>
          <p:cNvSpPr txBox="1"/>
          <p:nvPr/>
        </p:nvSpPr>
        <p:spPr>
          <a:xfrm>
            <a:off x="5227638"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05</a:t>
            </a:r>
            <a:endParaRPr lang="zh-CN" altLang="en-US" sz="1400" dirty="0">
              <a:solidFill>
                <a:schemeClr val="bg1">
                  <a:lumMod val="50000"/>
                </a:schemeClr>
              </a:solidFill>
              <a:latin typeface="+mn-lt"/>
              <a:ea typeface="+mn-ea"/>
            </a:endParaRPr>
          </a:p>
        </p:txBody>
      </p:sp>
      <p:sp>
        <p:nvSpPr>
          <p:cNvPr id="39" name="TextBox 38"/>
          <p:cNvSpPr txBox="1"/>
          <p:nvPr/>
        </p:nvSpPr>
        <p:spPr>
          <a:xfrm>
            <a:off x="6489700"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06</a:t>
            </a:r>
            <a:endParaRPr lang="zh-CN" altLang="en-US" sz="1400" dirty="0">
              <a:solidFill>
                <a:schemeClr val="bg1">
                  <a:lumMod val="50000"/>
                </a:schemeClr>
              </a:solidFill>
              <a:latin typeface="+mn-lt"/>
              <a:ea typeface="+mn-ea"/>
            </a:endParaRPr>
          </a:p>
        </p:txBody>
      </p:sp>
      <p:sp>
        <p:nvSpPr>
          <p:cNvPr id="40" name="TextBox 39"/>
          <p:cNvSpPr txBox="1"/>
          <p:nvPr/>
        </p:nvSpPr>
        <p:spPr>
          <a:xfrm>
            <a:off x="7751763" y="2174875"/>
            <a:ext cx="384175" cy="307975"/>
          </a:xfrm>
          <a:prstGeom prst="rect">
            <a:avLst/>
          </a:prstGeom>
          <a:noFill/>
        </p:spPr>
        <p:txBody>
          <a:bodyPr wrap="none">
            <a:spAutoFit/>
          </a:bodyPr>
          <a:lstStyle/>
          <a:p>
            <a:pPr algn="l" fontAlgn="auto">
              <a:spcBef>
                <a:spcPts val="0"/>
              </a:spcBef>
              <a:spcAft>
                <a:spcPts val="0"/>
              </a:spcAft>
              <a:defRPr/>
            </a:pPr>
            <a:r>
              <a:rPr lang="en-US" altLang="zh-CN" sz="1400" dirty="0">
                <a:solidFill>
                  <a:schemeClr val="bg1">
                    <a:lumMod val="50000"/>
                  </a:schemeClr>
                </a:solidFill>
                <a:latin typeface="+mn-lt"/>
                <a:ea typeface="+mn-ea"/>
              </a:rPr>
              <a:t>07</a:t>
            </a:r>
            <a:endParaRPr lang="zh-CN" altLang="en-US" sz="1400" dirty="0">
              <a:solidFill>
                <a:schemeClr val="bg1">
                  <a:lumMod val="50000"/>
                </a:schemeClr>
              </a:solidFill>
              <a:latin typeface="+mn-lt"/>
              <a:ea typeface="+mn-ea"/>
            </a:endParaRPr>
          </a:p>
        </p:txBody>
      </p:sp>
      <p:pic>
        <p:nvPicPr>
          <p:cNvPr id="49" name="图片 4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4705299"/>
            <a:ext cx="1765517" cy="1748037"/>
          </a:xfrm>
          <a:prstGeom prst="rect">
            <a:avLst/>
          </a:prstGeom>
          <a:ln>
            <a:noFill/>
          </a:ln>
          <a:effectLst>
            <a:softEdge rad="112500"/>
          </a:effectLst>
        </p:spPr>
      </p:pic>
      <p:pic>
        <p:nvPicPr>
          <p:cNvPr id="15388" name="图片 5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313" y="4883150"/>
            <a:ext cx="1423987"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4883150"/>
            <a:ext cx="1103313" cy="135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90" name="Picture 2" descr="C:\Documents and Settings\lx\桌面\未标题-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4984750"/>
            <a:ext cx="19050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3635375" y="1557338"/>
            <a:ext cx="874713"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t>公司</a:t>
            </a:r>
            <a:r>
              <a:rPr lang="en-US" altLang="zh-CN" sz="1600" b="1">
                <a:latin typeface="宋体 "/>
              </a:rPr>
              <a:t>: </a:t>
            </a:r>
          </a:p>
          <a:p>
            <a:pPr algn="l" eaLnBrk="1" hangingPunct="1"/>
            <a:endParaRPr lang="en-US" altLang="zh-CN" sz="1600" b="1">
              <a:latin typeface="宋体 "/>
            </a:endParaRPr>
          </a:p>
          <a:p>
            <a:pPr algn="l" eaLnBrk="1" hangingPunct="1"/>
            <a:endParaRPr lang="en-US" altLang="zh-CN" sz="1600" b="1">
              <a:latin typeface="宋体 "/>
            </a:endParaRPr>
          </a:p>
          <a:p>
            <a:pPr algn="l" eaLnBrk="1" hangingPunct="1"/>
            <a:r>
              <a:rPr lang="zh-CN" altLang="en-US" sz="1600" b="1">
                <a:latin typeface="宋体 "/>
              </a:rPr>
              <a:t>技术</a:t>
            </a:r>
            <a:r>
              <a:rPr lang="en-US" altLang="zh-CN" sz="1600" b="1">
                <a:latin typeface="宋体 "/>
              </a:rPr>
              <a:t>: </a:t>
            </a:r>
          </a:p>
          <a:p>
            <a:pPr algn="l" eaLnBrk="1" hangingPunct="1"/>
            <a:endParaRPr lang="en-US" altLang="zh-CN" sz="1600" b="1">
              <a:latin typeface="宋体 "/>
            </a:endParaRPr>
          </a:p>
          <a:p>
            <a:pPr algn="l" eaLnBrk="1" hangingPunct="1"/>
            <a:endParaRPr lang="en-US" altLang="zh-CN" sz="1600" b="1">
              <a:latin typeface="宋体 "/>
            </a:endParaRPr>
          </a:p>
          <a:p>
            <a:pPr algn="l" eaLnBrk="1" hangingPunct="1"/>
            <a:endParaRPr lang="en-US" altLang="zh-CN" sz="1600" b="1">
              <a:latin typeface="宋体 "/>
            </a:endParaRPr>
          </a:p>
          <a:p>
            <a:pPr algn="l" eaLnBrk="1" hangingPunct="1"/>
            <a:endParaRPr lang="en-US" altLang="zh-CN" sz="1600" b="1">
              <a:latin typeface="宋体 "/>
            </a:endParaRPr>
          </a:p>
          <a:p>
            <a:pPr algn="l" eaLnBrk="1" hangingPunct="1"/>
            <a:r>
              <a:rPr lang="zh-CN" altLang="en-US" sz="1600" b="1">
                <a:latin typeface="宋体 "/>
              </a:rPr>
              <a:t>能力</a:t>
            </a:r>
            <a:r>
              <a:rPr lang="en-US" altLang="zh-CN" sz="1600" b="1">
                <a:latin typeface="宋体 "/>
              </a:rPr>
              <a:t>: </a:t>
            </a:r>
          </a:p>
          <a:p>
            <a:pPr algn="l" eaLnBrk="1" hangingPunct="1"/>
            <a:endParaRPr lang="en-US" altLang="zh-CN" sz="1600" b="1">
              <a:latin typeface="宋体 "/>
            </a:endParaRPr>
          </a:p>
          <a:p>
            <a:pPr algn="l" eaLnBrk="1" hangingPunct="1"/>
            <a:r>
              <a:rPr lang="zh-CN" altLang="en-US" sz="1600" b="1">
                <a:latin typeface="宋体 "/>
              </a:rPr>
              <a:t>资质</a:t>
            </a:r>
            <a:r>
              <a:rPr lang="en-US" altLang="zh-CN" sz="1600" b="1">
                <a:latin typeface="宋体 "/>
              </a:rPr>
              <a:t>: </a:t>
            </a:r>
          </a:p>
          <a:p>
            <a:pPr algn="l" eaLnBrk="1" hangingPunct="1"/>
            <a:endParaRPr lang="en-US" altLang="zh-CN" sz="1600" b="1">
              <a:latin typeface="宋体 "/>
            </a:endParaRPr>
          </a:p>
          <a:p>
            <a:pPr algn="l" eaLnBrk="1" hangingPunct="1"/>
            <a:r>
              <a:rPr lang="zh-CN" altLang="en-US" sz="1600" b="1">
                <a:latin typeface="宋体 "/>
              </a:rPr>
              <a:t>产品</a:t>
            </a:r>
            <a:r>
              <a:rPr lang="en-US" altLang="zh-CN" sz="1600" b="1">
                <a:latin typeface="宋体 "/>
              </a:rPr>
              <a:t>: </a:t>
            </a:r>
            <a:endParaRPr lang="zh-CN" altLang="en-US" sz="1600">
              <a:latin typeface="宋体 "/>
            </a:endParaRPr>
          </a:p>
          <a:p>
            <a:pPr algn="l" eaLnBrk="1" hangingPunct="1"/>
            <a:endParaRPr lang="en-US" altLang="zh-CN" sz="1600" b="1">
              <a:latin typeface="宋体 "/>
            </a:endParaRPr>
          </a:p>
          <a:p>
            <a:pPr algn="l" eaLnBrk="1" hangingPunct="1"/>
            <a:r>
              <a:rPr lang="zh-CN" altLang="en-US" sz="1600" b="1">
                <a:latin typeface="宋体 "/>
              </a:rPr>
              <a:t>销售</a:t>
            </a:r>
            <a:r>
              <a:rPr lang="en-US" altLang="zh-CN" sz="1600" b="1">
                <a:latin typeface="宋体 "/>
              </a:rPr>
              <a:t>: </a:t>
            </a:r>
          </a:p>
          <a:p>
            <a:pPr algn="l" eaLnBrk="1" hangingPunct="1"/>
            <a:endParaRPr lang="en-US" altLang="zh-CN" sz="1600" b="1">
              <a:solidFill>
                <a:srgbClr val="0D0D0D"/>
              </a:solidFill>
              <a:latin typeface="宋体" pitchFamily="2" charset="-122"/>
            </a:endParaRPr>
          </a:p>
          <a:p>
            <a:pPr algn="l" eaLnBrk="1" hangingPunct="1"/>
            <a:endParaRPr lang="en-US" altLang="zh-CN" sz="1600" b="1">
              <a:solidFill>
                <a:srgbClr val="0D0D0D"/>
              </a:solidFill>
              <a:latin typeface="宋体" pitchFamily="2" charset="-122"/>
            </a:endParaRPr>
          </a:p>
          <a:p>
            <a:pPr algn="l" eaLnBrk="1" hangingPunct="1"/>
            <a:endParaRPr lang="en-US" altLang="zh-CN" sz="1600" b="1">
              <a:solidFill>
                <a:srgbClr val="0D0D0D"/>
              </a:solidFill>
              <a:latin typeface="宋体" pitchFamily="2" charset="-122"/>
            </a:endParaRPr>
          </a:p>
          <a:p>
            <a:pPr algn="l" eaLnBrk="1" hangingPunct="1"/>
            <a:r>
              <a:rPr lang="zh-CN" altLang="en-US" sz="1600" b="1">
                <a:solidFill>
                  <a:srgbClr val="0D0D0D"/>
                </a:solidFill>
                <a:latin typeface="宋体" pitchFamily="2" charset="-122"/>
              </a:rPr>
              <a:t>服务</a:t>
            </a:r>
            <a:r>
              <a:rPr lang="en-US" altLang="zh-CN" sz="1600" b="1">
                <a:latin typeface="宋体 "/>
              </a:rPr>
              <a:t>:</a:t>
            </a:r>
            <a:endParaRPr lang="zh-CN" altLang="en-US" sz="1600">
              <a:solidFill>
                <a:srgbClr val="0D0D0D"/>
              </a:solidFill>
              <a:latin typeface="宋体" pitchFamily="2" charset="-122"/>
            </a:endParaRPr>
          </a:p>
        </p:txBody>
      </p:sp>
      <p:sp>
        <p:nvSpPr>
          <p:cNvPr id="10"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关于我们  </a:t>
            </a:r>
            <a:r>
              <a:rPr lang="en-US" altLang="zh-CN" sz="2400" b="1" dirty="0">
                <a:solidFill>
                  <a:schemeClr val="bg1"/>
                </a:solidFill>
                <a:effectLst>
                  <a:outerShdw blurRad="38100" dist="38100" dir="2700000" algn="tl">
                    <a:srgbClr val="000000"/>
                  </a:outerShdw>
                </a:effectLst>
              </a:rPr>
              <a:t>About us</a:t>
            </a:r>
            <a:endParaRPr lang="zh-CN" altLang="en-US" sz="2400" b="1" dirty="0">
              <a:solidFill>
                <a:schemeClr val="bg1"/>
              </a:solidFill>
              <a:effectLst>
                <a:outerShdw blurRad="38100" dist="38100" dir="2700000" algn="tl">
                  <a:srgbClr val="000000"/>
                </a:outerShdw>
              </a:effectLst>
            </a:endParaRPr>
          </a:p>
        </p:txBody>
      </p:sp>
      <p:pic>
        <p:nvPicPr>
          <p:cNvPr id="1639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44824"/>
            <a:ext cx="3491880"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356100" y="1557338"/>
            <a:ext cx="4402138" cy="5016500"/>
          </a:xfrm>
          <a:prstGeom prst="rect">
            <a:avLst/>
          </a:prstGeom>
          <a:noFill/>
        </p:spPr>
        <p:txBody>
          <a:bodyPr>
            <a:spAutoFit/>
          </a:bodyPr>
          <a:lstStyle/>
          <a:p>
            <a:pPr algn="l">
              <a:defRPr/>
            </a:pPr>
            <a:r>
              <a:rPr lang="zh-CN" altLang="en-US" sz="1600" dirty="0">
                <a:latin typeface="+mn-ea"/>
                <a:ea typeface="+mn-ea"/>
              </a:rPr>
              <a:t>创建于一九九九年</a:t>
            </a:r>
            <a:r>
              <a:rPr lang="en-US" altLang="zh-CN" sz="1600" dirty="0">
                <a:latin typeface="+mn-ea"/>
                <a:ea typeface="+mn-ea"/>
              </a:rPr>
              <a:t>,</a:t>
            </a:r>
            <a:r>
              <a:rPr lang="zh-CN" altLang="en-US" sz="1600" dirty="0">
                <a:latin typeface="+mn-ea"/>
                <a:ea typeface="+mn-ea"/>
              </a:rPr>
              <a:t>二十</a:t>
            </a:r>
            <a:r>
              <a:rPr lang="zh-CN" altLang="zh-CN" sz="1600" dirty="0">
                <a:latin typeface="+mn-ea"/>
                <a:ea typeface="+mn-ea"/>
              </a:rPr>
              <a:t>年来专注于电量传感</a:t>
            </a:r>
            <a:r>
              <a:rPr lang="en-US" altLang="zh-CN" sz="1600" dirty="0">
                <a:latin typeface="+mn-ea"/>
                <a:ea typeface="+mn-ea"/>
              </a:rPr>
              <a:t>/</a:t>
            </a:r>
            <a:r>
              <a:rPr lang="zh-CN" altLang="zh-CN" sz="1600" dirty="0">
                <a:latin typeface="+mn-ea"/>
                <a:ea typeface="+mn-ea"/>
              </a:rPr>
              <a:t>变送器的技术研究，是一间具有研制、生产销售的国家高新技术企业。</a:t>
            </a:r>
            <a:endParaRPr lang="en-US" altLang="zh-CN" sz="1600" dirty="0">
              <a:latin typeface="+mn-ea"/>
              <a:ea typeface="+mn-ea"/>
            </a:endParaRPr>
          </a:p>
          <a:p>
            <a:pPr algn="l">
              <a:defRPr/>
            </a:pPr>
            <a:r>
              <a:rPr lang="zh-CN" altLang="en-US" sz="1600" dirty="0">
                <a:latin typeface="+mn-ea"/>
                <a:ea typeface="+mn-ea"/>
              </a:rPr>
              <a:t>①</a:t>
            </a:r>
            <a:r>
              <a:rPr lang="en-US" altLang="zh-CN" sz="1600" dirty="0">
                <a:latin typeface="+mn-ea"/>
                <a:ea typeface="+mn-ea"/>
              </a:rPr>
              <a:t>---</a:t>
            </a:r>
            <a:r>
              <a:rPr lang="zh-CN" altLang="zh-CN" sz="1600" dirty="0">
                <a:latin typeface="+mn-ea"/>
                <a:ea typeface="+mn-ea"/>
              </a:rPr>
              <a:t>多种混合电量信号检测</a:t>
            </a:r>
            <a:r>
              <a:rPr lang="zh-CN" altLang="en-US" sz="1600" dirty="0">
                <a:latin typeface="+mn-ea"/>
                <a:ea typeface="+mn-ea"/>
              </a:rPr>
              <a:t>；</a:t>
            </a:r>
            <a:endParaRPr lang="en-US" altLang="zh-CN" sz="1600" dirty="0">
              <a:latin typeface="+mn-ea"/>
              <a:ea typeface="+mn-ea"/>
            </a:endParaRPr>
          </a:p>
          <a:p>
            <a:pPr algn="l">
              <a:defRPr/>
            </a:pPr>
            <a:r>
              <a:rPr lang="zh-CN" altLang="en-US" sz="1600" dirty="0">
                <a:latin typeface="+mn-ea"/>
                <a:ea typeface="+mn-ea"/>
              </a:rPr>
              <a:t>②</a:t>
            </a:r>
            <a:r>
              <a:rPr lang="en-US" altLang="zh-CN" sz="1600" dirty="0">
                <a:latin typeface="+mn-ea"/>
                <a:ea typeface="+mn-ea"/>
              </a:rPr>
              <a:t>---</a:t>
            </a:r>
            <a:r>
              <a:rPr lang="zh-CN" altLang="zh-CN" sz="1600" dirty="0">
                <a:latin typeface="+mn-ea"/>
                <a:ea typeface="+mn-ea"/>
              </a:rPr>
              <a:t>微小和超大电量信号检测</a:t>
            </a:r>
            <a:r>
              <a:rPr lang="zh-CN" altLang="en-US" sz="1600" dirty="0">
                <a:latin typeface="+mn-ea"/>
                <a:ea typeface="+mn-ea"/>
              </a:rPr>
              <a:t>；</a:t>
            </a:r>
            <a:endParaRPr lang="en-US" altLang="zh-CN" sz="1600" dirty="0">
              <a:latin typeface="+mn-ea"/>
              <a:ea typeface="+mn-ea"/>
            </a:endParaRPr>
          </a:p>
          <a:p>
            <a:pPr algn="l">
              <a:defRPr/>
            </a:pPr>
            <a:r>
              <a:rPr lang="zh-CN" altLang="en-US" sz="1600" dirty="0"/>
              <a:t>③</a:t>
            </a:r>
            <a:r>
              <a:rPr lang="en-US" altLang="zh-CN" sz="1600" dirty="0">
                <a:latin typeface="+mn-ea"/>
              </a:rPr>
              <a:t>---</a:t>
            </a:r>
            <a:r>
              <a:rPr lang="zh-CN" altLang="zh-CN" sz="1600" dirty="0"/>
              <a:t>电量信号高速的检测</a:t>
            </a:r>
            <a:r>
              <a:rPr lang="zh-CN" altLang="en-US" sz="1600" dirty="0"/>
              <a:t>；</a:t>
            </a:r>
            <a:endParaRPr lang="en-US" altLang="zh-CN" sz="1600" dirty="0"/>
          </a:p>
          <a:p>
            <a:pPr algn="l">
              <a:defRPr/>
            </a:pPr>
            <a:r>
              <a:rPr lang="zh-CN" altLang="en-US" sz="1600" dirty="0"/>
              <a:t>④</a:t>
            </a:r>
            <a:r>
              <a:rPr lang="en-US" altLang="zh-CN" sz="1600" dirty="0">
                <a:latin typeface="+mn-ea"/>
              </a:rPr>
              <a:t>---</a:t>
            </a:r>
            <a:r>
              <a:rPr lang="zh-CN" altLang="en-US" sz="1600" dirty="0"/>
              <a:t>对</a:t>
            </a:r>
            <a:r>
              <a:rPr lang="zh-CN" altLang="zh-CN" sz="1600" dirty="0"/>
              <a:t>电量信号的调理、隔离、抗干扰多种处</a:t>
            </a:r>
            <a:endParaRPr lang="en-US" altLang="zh-CN" sz="1600" dirty="0"/>
          </a:p>
          <a:p>
            <a:pPr algn="l">
              <a:defRPr/>
            </a:pPr>
            <a:r>
              <a:rPr lang="en-US" altLang="zh-CN" sz="1600" dirty="0"/>
              <a:t>           </a:t>
            </a:r>
            <a:r>
              <a:rPr lang="zh-CN" altLang="zh-CN" sz="1600" dirty="0"/>
              <a:t>理</a:t>
            </a:r>
            <a:r>
              <a:rPr lang="zh-CN" altLang="en-US" sz="1600" dirty="0"/>
              <a:t>技</a:t>
            </a:r>
            <a:r>
              <a:rPr lang="zh-CN" altLang="zh-CN" sz="1600" dirty="0"/>
              <a:t>术</a:t>
            </a:r>
            <a:r>
              <a:rPr lang="zh-CN" altLang="en-US" sz="1600" dirty="0"/>
              <a:t>。</a:t>
            </a:r>
            <a:endParaRPr lang="zh-CN" altLang="zh-CN" sz="1600" dirty="0"/>
          </a:p>
          <a:p>
            <a:pPr algn="l">
              <a:defRPr/>
            </a:pPr>
            <a:r>
              <a:rPr lang="zh-CN" altLang="en-US" sz="1600" dirty="0">
                <a:latin typeface="+mn-ea"/>
                <a:ea typeface="+mn-ea"/>
              </a:rPr>
              <a:t>公司拥有先进齐备的检测手段，具备军品、高铁等生产质控能力，年产能</a:t>
            </a:r>
            <a:r>
              <a:rPr lang="en-US" altLang="zh-CN" sz="1600" dirty="0">
                <a:latin typeface="+mn-ea"/>
                <a:ea typeface="+mn-ea"/>
              </a:rPr>
              <a:t>50</a:t>
            </a:r>
            <a:r>
              <a:rPr lang="zh-CN" altLang="en-US" sz="1600" dirty="0">
                <a:latin typeface="+mn-ea"/>
                <a:ea typeface="+mn-ea"/>
              </a:rPr>
              <a:t>万只以上；</a:t>
            </a:r>
            <a:endParaRPr lang="en-US" altLang="zh-CN" sz="1600" dirty="0">
              <a:latin typeface="+mn-ea"/>
              <a:ea typeface="+mn-ea"/>
            </a:endParaRPr>
          </a:p>
          <a:p>
            <a:pPr algn="l">
              <a:defRPr/>
            </a:pPr>
            <a:r>
              <a:rPr lang="zh-CN" altLang="en-US" sz="1600" dirty="0">
                <a:latin typeface="+mn-ea"/>
                <a:ea typeface="+mn-ea"/>
              </a:rPr>
              <a:t>已取得</a:t>
            </a:r>
            <a:r>
              <a:rPr lang="en-US" altLang="zh-CN" sz="1600" dirty="0">
                <a:latin typeface="+mn-ea"/>
                <a:ea typeface="+mn-ea"/>
              </a:rPr>
              <a:t>ISO9001</a:t>
            </a:r>
            <a:r>
              <a:rPr lang="zh-CN" altLang="en-US" sz="1600" dirty="0">
                <a:latin typeface="+mn-ea"/>
                <a:ea typeface="+mn-ea"/>
              </a:rPr>
              <a:t>、</a:t>
            </a:r>
            <a:r>
              <a:rPr lang="en-US" altLang="zh-CN" sz="1600" dirty="0">
                <a:latin typeface="+mn-ea"/>
                <a:ea typeface="+mn-ea"/>
              </a:rPr>
              <a:t>UL</a:t>
            </a:r>
            <a:r>
              <a:rPr lang="zh-CN" altLang="en-US" sz="1600" dirty="0">
                <a:latin typeface="+mn-ea"/>
                <a:ea typeface="+mn-ea"/>
              </a:rPr>
              <a:t>、</a:t>
            </a:r>
            <a:r>
              <a:rPr lang="en-US" altLang="zh-CN" sz="1600" dirty="0">
                <a:latin typeface="+mn-ea"/>
                <a:ea typeface="+mn-ea"/>
              </a:rPr>
              <a:t>CUL</a:t>
            </a:r>
            <a:r>
              <a:rPr lang="zh-CN" altLang="en-US" sz="1600" dirty="0">
                <a:latin typeface="+mn-ea"/>
                <a:ea typeface="+mn-ea"/>
              </a:rPr>
              <a:t>、</a:t>
            </a:r>
            <a:r>
              <a:rPr lang="en-US" altLang="zh-CN" sz="1600" dirty="0">
                <a:latin typeface="+mn-ea"/>
                <a:ea typeface="+mn-ea"/>
              </a:rPr>
              <a:t>CE</a:t>
            </a:r>
            <a:r>
              <a:rPr lang="zh-CN" altLang="en-US" sz="1600" dirty="0">
                <a:latin typeface="+mn-ea"/>
                <a:ea typeface="+mn-ea"/>
              </a:rPr>
              <a:t>、等质量管理体系及产品品质认证；</a:t>
            </a:r>
          </a:p>
          <a:p>
            <a:pPr algn="l">
              <a:defRPr/>
            </a:pPr>
            <a:r>
              <a:rPr lang="zh-CN" altLang="zh-CN" sz="1600" dirty="0">
                <a:latin typeface="+mn-ea"/>
                <a:ea typeface="+mn-ea"/>
              </a:rPr>
              <a:t>囊括</a:t>
            </a:r>
            <a:r>
              <a:rPr lang="en-US" altLang="zh-CN" sz="1600" dirty="0">
                <a:latin typeface="+mn-ea"/>
                <a:ea typeface="+mn-ea"/>
              </a:rPr>
              <a:t>12</a:t>
            </a:r>
            <a:r>
              <a:rPr lang="zh-CN" altLang="zh-CN" sz="1600" dirty="0">
                <a:latin typeface="+mn-ea"/>
                <a:ea typeface="+mn-ea"/>
              </a:rPr>
              <a:t>种不同检测类型，</a:t>
            </a:r>
            <a:r>
              <a:rPr lang="en-US" altLang="zh-CN" sz="1600" dirty="0">
                <a:latin typeface="+mn-ea"/>
                <a:ea typeface="+mn-ea"/>
              </a:rPr>
              <a:t>4500</a:t>
            </a:r>
            <a:r>
              <a:rPr lang="zh-CN" altLang="zh-CN" sz="1600" dirty="0">
                <a:latin typeface="+mn-ea"/>
                <a:ea typeface="+mn-ea"/>
              </a:rPr>
              <a:t>多种规格产品。全面覆盖各种电量检测需求</a:t>
            </a:r>
            <a:r>
              <a:rPr lang="zh-CN" altLang="en-US" sz="1600" dirty="0">
                <a:latin typeface="+mn-ea"/>
                <a:ea typeface="+mn-ea"/>
              </a:rPr>
              <a:t>；</a:t>
            </a:r>
          </a:p>
          <a:p>
            <a:pPr algn="l">
              <a:defRPr/>
            </a:pPr>
            <a:r>
              <a:rPr lang="zh-CN" altLang="en-US" sz="1600" dirty="0">
                <a:latin typeface="+mn-ea"/>
                <a:ea typeface="+mn-ea"/>
              </a:rPr>
              <a:t>国内具有</a:t>
            </a:r>
            <a:r>
              <a:rPr lang="en-US" altLang="zh-CN" sz="1600" dirty="0">
                <a:latin typeface="+mn-ea"/>
                <a:ea typeface="+mn-ea"/>
              </a:rPr>
              <a:t>8000</a:t>
            </a:r>
            <a:r>
              <a:rPr lang="zh-CN" altLang="en-US" sz="1600" dirty="0">
                <a:latin typeface="+mn-ea"/>
                <a:ea typeface="+mn-ea"/>
              </a:rPr>
              <a:t>多家直接客户，</a:t>
            </a:r>
            <a:r>
              <a:rPr lang="zh-CN" altLang="zh-CN" sz="1600" dirty="0">
                <a:latin typeface="+mn-ea"/>
                <a:ea typeface="+mn-ea"/>
              </a:rPr>
              <a:t>行业遍及军工、铁路、通讯、电力、煤机等</a:t>
            </a:r>
            <a:r>
              <a:rPr lang="en-US" altLang="zh-CN" sz="1600" dirty="0">
                <a:latin typeface="+mn-ea"/>
                <a:ea typeface="+mn-ea"/>
              </a:rPr>
              <a:t> 25</a:t>
            </a:r>
            <a:r>
              <a:rPr lang="zh-CN" altLang="en-US" sz="1600" dirty="0">
                <a:latin typeface="+mn-ea"/>
                <a:ea typeface="+mn-ea"/>
              </a:rPr>
              <a:t>个</a:t>
            </a:r>
            <a:r>
              <a:rPr lang="zh-CN" altLang="zh-CN" sz="1600" dirty="0">
                <a:latin typeface="+mn-ea"/>
                <a:ea typeface="+mn-ea"/>
              </a:rPr>
              <a:t>行业</a:t>
            </a:r>
            <a:r>
              <a:rPr lang="zh-CN" altLang="en-US" sz="1600" dirty="0">
                <a:latin typeface="+mn-ea"/>
                <a:ea typeface="+mn-ea"/>
              </a:rPr>
              <a:t>；外 销</a:t>
            </a:r>
            <a:r>
              <a:rPr lang="zh-CN" altLang="zh-CN" sz="1600" dirty="0">
                <a:latin typeface="+mn-ea"/>
                <a:ea typeface="+mn-ea"/>
              </a:rPr>
              <a:t>遍及</a:t>
            </a:r>
            <a:r>
              <a:rPr lang="en-US" altLang="zh-CN" sz="1600" dirty="0">
                <a:latin typeface="+mn-ea"/>
                <a:ea typeface="+mn-ea"/>
              </a:rPr>
              <a:t>70</a:t>
            </a:r>
            <a:r>
              <a:rPr lang="zh-CN" altLang="zh-CN" sz="1600" dirty="0">
                <a:latin typeface="+mn-ea"/>
                <a:ea typeface="+mn-ea"/>
              </a:rPr>
              <a:t>多个国家，</a:t>
            </a:r>
            <a:r>
              <a:rPr lang="zh-CN" altLang="en-US" sz="1600" dirty="0">
                <a:latin typeface="+mn-ea"/>
                <a:ea typeface="+mn-ea"/>
              </a:rPr>
              <a:t>拥有</a:t>
            </a:r>
            <a:r>
              <a:rPr lang="en-US" altLang="zh-CN" sz="1600" dirty="0">
                <a:latin typeface="+mn-ea"/>
                <a:ea typeface="+mn-ea"/>
              </a:rPr>
              <a:t>500</a:t>
            </a:r>
            <a:r>
              <a:rPr lang="zh-CN" altLang="zh-CN" sz="1600" dirty="0">
                <a:latin typeface="+mn-ea"/>
                <a:ea typeface="+mn-ea"/>
              </a:rPr>
              <a:t>多家直接客户，</a:t>
            </a:r>
            <a:r>
              <a:rPr lang="en-US" altLang="zh-CN" sz="1600" dirty="0">
                <a:latin typeface="+mn-ea"/>
                <a:ea typeface="+mn-ea"/>
              </a:rPr>
              <a:t>10</a:t>
            </a:r>
            <a:r>
              <a:rPr lang="zh-CN" altLang="en-US" sz="1600" dirty="0">
                <a:latin typeface="+mn-ea"/>
                <a:ea typeface="+mn-ea"/>
              </a:rPr>
              <a:t>个代理商；</a:t>
            </a:r>
            <a:endParaRPr lang="en-US" altLang="zh-CN" sz="1600" b="1" dirty="0">
              <a:solidFill>
                <a:srgbClr val="0D0D0D"/>
              </a:solidFill>
              <a:latin typeface="+mn-ea"/>
              <a:ea typeface="+mn-ea"/>
            </a:endParaRPr>
          </a:p>
          <a:p>
            <a:pPr algn="l">
              <a:defRPr/>
            </a:pPr>
            <a:r>
              <a:rPr lang="zh-CN" altLang="en-US" sz="1600" dirty="0">
                <a:solidFill>
                  <a:srgbClr val="0D0D0D"/>
                </a:solidFill>
                <a:latin typeface="+mn-ea"/>
                <a:ea typeface="+mn-ea"/>
              </a:rPr>
              <a:t>配套服务</a:t>
            </a:r>
            <a:r>
              <a:rPr lang="en-US" altLang="zh-CN" sz="1600" dirty="0">
                <a:solidFill>
                  <a:srgbClr val="0D0D0D"/>
                </a:solidFill>
                <a:latin typeface="+mn-ea"/>
                <a:ea typeface="+mn-ea"/>
              </a:rPr>
              <a:t>--</a:t>
            </a:r>
            <a:r>
              <a:rPr lang="zh-CN" altLang="en-US" sz="1600" dirty="0">
                <a:solidFill>
                  <a:srgbClr val="0D0D0D"/>
                </a:solidFill>
                <a:latin typeface="+mn-ea"/>
                <a:ea typeface="+mn-ea"/>
              </a:rPr>
              <a:t>为用户产品配套需求提供产品；</a:t>
            </a:r>
          </a:p>
          <a:p>
            <a:pPr algn="l">
              <a:defRPr/>
            </a:pPr>
            <a:r>
              <a:rPr lang="zh-CN" altLang="en-US" sz="1600" dirty="0">
                <a:solidFill>
                  <a:srgbClr val="0D0D0D"/>
                </a:solidFill>
                <a:latin typeface="+mn-ea"/>
                <a:ea typeface="+mn-ea"/>
              </a:rPr>
              <a:t>设计服务</a:t>
            </a:r>
            <a:r>
              <a:rPr lang="en-US" altLang="zh-CN" sz="1600" dirty="0">
                <a:solidFill>
                  <a:srgbClr val="0D0D0D"/>
                </a:solidFill>
                <a:latin typeface="+mn-ea"/>
                <a:ea typeface="+mn-ea"/>
              </a:rPr>
              <a:t>--</a:t>
            </a:r>
            <a:r>
              <a:rPr lang="zh-CN" altLang="en-US" sz="1600" dirty="0">
                <a:solidFill>
                  <a:srgbClr val="0D0D0D"/>
                </a:solidFill>
                <a:latin typeface="+mn-ea"/>
                <a:ea typeface="+mn-ea"/>
              </a:rPr>
              <a:t>按用户需求提供设计开发产品；</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我们的使命 </a:t>
            </a:r>
          </a:p>
        </p:txBody>
      </p:sp>
      <p:sp>
        <p:nvSpPr>
          <p:cNvPr id="17411" name="Line 5"/>
          <p:cNvSpPr>
            <a:spLocks noChangeShapeType="1"/>
          </p:cNvSpPr>
          <p:nvPr/>
        </p:nvSpPr>
        <p:spPr bwMode="auto">
          <a:xfrm>
            <a:off x="611188" y="6029325"/>
            <a:ext cx="3167062" cy="0"/>
          </a:xfrm>
          <a:prstGeom prst="line">
            <a:avLst/>
          </a:prstGeom>
          <a:noFill/>
          <a:ln w="22225">
            <a:solidFill>
              <a:srgbClr val="03803C"/>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grpSp>
        <p:nvGrpSpPr>
          <p:cNvPr id="17412" name="组合 9"/>
          <p:cNvGrpSpPr>
            <a:grpSpLocks/>
          </p:cNvGrpSpPr>
          <p:nvPr/>
        </p:nvGrpSpPr>
        <p:grpSpPr bwMode="auto">
          <a:xfrm>
            <a:off x="1695450" y="5561013"/>
            <a:ext cx="930275" cy="914400"/>
            <a:chOff x="4138414" y="2586608"/>
            <a:chExt cx="930275" cy="914400"/>
          </a:xfrm>
        </p:grpSpPr>
        <p:sp>
          <p:nvSpPr>
            <p:cNvPr id="17419" name="Oval 3"/>
            <p:cNvSpPr>
              <a:spLocks noChangeArrowheads="1"/>
            </p:cNvSpPr>
            <p:nvPr/>
          </p:nvSpPr>
          <p:spPr bwMode="auto">
            <a:xfrm>
              <a:off x="4147939" y="2586608"/>
              <a:ext cx="914400" cy="914400"/>
            </a:xfrm>
            <a:prstGeom prst="ellipse">
              <a:avLst/>
            </a:prstGeom>
            <a:solidFill>
              <a:srgbClr val="03803C"/>
            </a:soli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p>
              <a:pPr algn="l"/>
              <a:endParaRPr lang="zh-CN" altLang="en-US"/>
            </a:p>
          </p:txBody>
        </p:sp>
        <p:sp>
          <p:nvSpPr>
            <p:cNvPr id="17420" name="Freeform 4"/>
            <p:cNvSpPr>
              <a:spLocks/>
            </p:cNvSpPr>
            <p:nvPr/>
          </p:nvSpPr>
          <p:spPr bwMode="auto">
            <a:xfrm>
              <a:off x="4138414" y="2775521"/>
              <a:ext cx="930275" cy="536575"/>
            </a:xfrm>
            <a:custGeom>
              <a:avLst/>
              <a:gdLst>
                <a:gd name="T0" fmla="*/ 0 w 2474"/>
                <a:gd name="T1" fmla="*/ 2147483647 h 852"/>
                <a:gd name="T2" fmla="*/ 2147483647 w 2474"/>
                <a:gd name="T3" fmla="*/ 2147483647 h 852"/>
                <a:gd name="T4" fmla="*/ 2147483647 w 2474"/>
                <a:gd name="T5" fmla="*/ 2147483647 h 852"/>
                <a:gd name="T6" fmla="*/ 2147483647 w 2474"/>
                <a:gd name="T7" fmla="*/ 2147483647 h 852"/>
                <a:gd name="T8" fmla="*/ 2147483647 w 2474"/>
                <a:gd name="T9" fmla="*/ 2147483647 h 852"/>
                <a:gd name="T10" fmla="*/ 2147483647 w 2474"/>
                <a:gd name="T11" fmla="*/ 2147483647 h 852"/>
                <a:gd name="T12" fmla="*/ 2147483647 w 2474"/>
                <a:gd name="T13" fmla="*/ 2147483647 h 852"/>
                <a:gd name="T14" fmla="*/ 2147483647 w 2474"/>
                <a:gd name="T15" fmla="*/ 2147483647 h 852"/>
                <a:gd name="T16" fmla="*/ 2147483647 w 2474"/>
                <a:gd name="T17" fmla="*/ 0 h 852"/>
                <a:gd name="T18" fmla="*/ 2147483647 w 2474"/>
                <a:gd name="T19" fmla="*/ 2147483647 h 852"/>
                <a:gd name="T20" fmla="*/ 2147483647 w 2474"/>
                <a:gd name="T21" fmla="*/ 2147483647 h 852"/>
                <a:gd name="T22" fmla="*/ 2147483647 w 2474"/>
                <a:gd name="T23" fmla="*/ 2147483647 h 852"/>
                <a:gd name="T24" fmla="*/ 2147483647 w 2474"/>
                <a:gd name="T25" fmla="*/ 2147483647 h 852"/>
                <a:gd name="T26" fmla="*/ 2147483647 w 2474"/>
                <a:gd name="T27" fmla="*/ 2147483647 h 852"/>
                <a:gd name="T28" fmla="*/ 2147483647 w 2474"/>
                <a:gd name="T29" fmla="*/ 0 h 852"/>
                <a:gd name="T30" fmla="*/ 2147483647 w 2474"/>
                <a:gd name="T31" fmla="*/ 2147483647 h 852"/>
                <a:gd name="T32" fmla="*/ 2147483647 w 2474"/>
                <a:gd name="T33" fmla="*/ 2147483647 h 852"/>
                <a:gd name="T34" fmla="*/ 2147483647 w 2474"/>
                <a:gd name="T35" fmla="*/ 2147483647 h 8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74" h="852">
                  <a:moveTo>
                    <a:pt x="0" y="429"/>
                  </a:moveTo>
                  <a:lnTo>
                    <a:pt x="133" y="429"/>
                  </a:lnTo>
                  <a:lnTo>
                    <a:pt x="133" y="268"/>
                  </a:lnTo>
                  <a:lnTo>
                    <a:pt x="313" y="579"/>
                  </a:lnTo>
                  <a:lnTo>
                    <a:pt x="313" y="113"/>
                  </a:lnTo>
                  <a:lnTo>
                    <a:pt x="740" y="852"/>
                  </a:lnTo>
                  <a:lnTo>
                    <a:pt x="740" y="268"/>
                  </a:lnTo>
                  <a:lnTo>
                    <a:pt x="920" y="579"/>
                  </a:lnTo>
                  <a:lnTo>
                    <a:pt x="920" y="0"/>
                  </a:lnTo>
                  <a:lnTo>
                    <a:pt x="1409" y="847"/>
                  </a:lnTo>
                  <a:lnTo>
                    <a:pt x="1409" y="268"/>
                  </a:lnTo>
                  <a:lnTo>
                    <a:pt x="1589" y="579"/>
                  </a:lnTo>
                  <a:lnTo>
                    <a:pt x="1589" y="113"/>
                  </a:lnTo>
                  <a:lnTo>
                    <a:pt x="2013" y="847"/>
                  </a:lnTo>
                  <a:lnTo>
                    <a:pt x="2013" y="0"/>
                  </a:lnTo>
                  <a:lnTo>
                    <a:pt x="2351" y="586"/>
                  </a:lnTo>
                  <a:lnTo>
                    <a:pt x="2351" y="429"/>
                  </a:lnTo>
                  <a:lnTo>
                    <a:pt x="2474" y="429"/>
                  </a:lnTo>
                </a:path>
              </a:pathLst>
            </a:custGeom>
            <a:solidFill>
              <a:srgbClr val="03803C"/>
            </a:solidFill>
            <a:ln w="22225" cap="flat" cmpd="sng">
              <a:solidFill>
                <a:schemeClr val="bg1"/>
              </a:solidFill>
              <a:prstDash val="solid"/>
              <a:round/>
              <a:headEnd/>
              <a:tailEnd/>
            </a:ln>
          </p:spPr>
          <p:txBody>
            <a:bodyPr wrap="none" lIns="0" tIns="0" rIns="0" bIns="0" anchor="ctr"/>
            <a:lstStyle/>
            <a:p>
              <a:endParaRPr lang="zh-CN" altLang="en-US"/>
            </a:p>
          </p:txBody>
        </p:sp>
      </p:grpSp>
      <p:sp>
        <p:nvSpPr>
          <p:cNvPr id="17413" name="Line 5"/>
          <p:cNvSpPr>
            <a:spLocks noChangeShapeType="1"/>
          </p:cNvSpPr>
          <p:nvPr/>
        </p:nvSpPr>
        <p:spPr bwMode="auto">
          <a:xfrm>
            <a:off x="5419725" y="6018213"/>
            <a:ext cx="2974975" cy="11112"/>
          </a:xfrm>
          <a:prstGeom prst="line">
            <a:avLst/>
          </a:prstGeom>
          <a:noFill/>
          <a:ln w="22225">
            <a:solidFill>
              <a:srgbClr val="03803C"/>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grpSp>
        <p:nvGrpSpPr>
          <p:cNvPr id="17414" name="组合 13"/>
          <p:cNvGrpSpPr>
            <a:grpSpLocks/>
          </p:cNvGrpSpPr>
          <p:nvPr/>
        </p:nvGrpSpPr>
        <p:grpSpPr bwMode="auto">
          <a:xfrm>
            <a:off x="6154738" y="5568950"/>
            <a:ext cx="930275" cy="914400"/>
            <a:chOff x="4138414" y="2586608"/>
            <a:chExt cx="930275" cy="914400"/>
          </a:xfrm>
        </p:grpSpPr>
        <p:sp>
          <p:nvSpPr>
            <p:cNvPr id="17417" name="Oval 3"/>
            <p:cNvSpPr>
              <a:spLocks noChangeArrowheads="1"/>
            </p:cNvSpPr>
            <p:nvPr/>
          </p:nvSpPr>
          <p:spPr bwMode="auto">
            <a:xfrm>
              <a:off x="4147939" y="2586608"/>
              <a:ext cx="914400" cy="914400"/>
            </a:xfrm>
            <a:prstGeom prst="ellipse">
              <a:avLst/>
            </a:prstGeom>
            <a:solidFill>
              <a:srgbClr val="03803C"/>
            </a:soli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p>
              <a:pPr algn="l"/>
              <a:endParaRPr lang="zh-CN" altLang="en-US"/>
            </a:p>
          </p:txBody>
        </p:sp>
        <p:sp>
          <p:nvSpPr>
            <p:cNvPr id="17418" name="Freeform 4"/>
            <p:cNvSpPr>
              <a:spLocks/>
            </p:cNvSpPr>
            <p:nvPr/>
          </p:nvSpPr>
          <p:spPr bwMode="auto">
            <a:xfrm>
              <a:off x="4138414" y="2775521"/>
              <a:ext cx="930275" cy="536575"/>
            </a:xfrm>
            <a:custGeom>
              <a:avLst/>
              <a:gdLst>
                <a:gd name="T0" fmla="*/ 0 w 2474"/>
                <a:gd name="T1" fmla="*/ 2147483647 h 852"/>
                <a:gd name="T2" fmla="*/ 2147483647 w 2474"/>
                <a:gd name="T3" fmla="*/ 2147483647 h 852"/>
                <a:gd name="T4" fmla="*/ 2147483647 w 2474"/>
                <a:gd name="T5" fmla="*/ 2147483647 h 852"/>
                <a:gd name="T6" fmla="*/ 2147483647 w 2474"/>
                <a:gd name="T7" fmla="*/ 2147483647 h 852"/>
                <a:gd name="T8" fmla="*/ 2147483647 w 2474"/>
                <a:gd name="T9" fmla="*/ 2147483647 h 852"/>
                <a:gd name="T10" fmla="*/ 2147483647 w 2474"/>
                <a:gd name="T11" fmla="*/ 2147483647 h 852"/>
                <a:gd name="T12" fmla="*/ 2147483647 w 2474"/>
                <a:gd name="T13" fmla="*/ 2147483647 h 852"/>
                <a:gd name="T14" fmla="*/ 2147483647 w 2474"/>
                <a:gd name="T15" fmla="*/ 2147483647 h 852"/>
                <a:gd name="T16" fmla="*/ 2147483647 w 2474"/>
                <a:gd name="T17" fmla="*/ 0 h 852"/>
                <a:gd name="T18" fmla="*/ 2147483647 w 2474"/>
                <a:gd name="T19" fmla="*/ 2147483647 h 852"/>
                <a:gd name="T20" fmla="*/ 2147483647 w 2474"/>
                <a:gd name="T21" fmla="*/ 2147483647 h 852"/>
                <a:gd name="T22" fmla="*/ 2147483647 w 2474"/>
                <a:gd name="T23" fmla="*/ 2147483647 h 852"/>
                <a:gd name="T24" fmla="*/ 2147483647 w 2474"/>
                <a:gd name="T25" fmla="*/ 2147483647 h 852"/>
                <a:gd name="T26" fmla="*/ 2147483647 w 2474"/>
                <a:gd name="T27" fmla="*/ 2147483647 h 852"/>
                <a:gd name="T28" fmla="*/ 2147483647 w 2474"/>
                <a:gd name="T29" fmla="*/ 0 h 852"/>
                <a:gd name="T30" fmla="*/ 2147483647 w 2474"/>
                <a:gd name="T31" fmla="*/ 2147483647 h 852"/>
                <a:gd name="T32" fmla="*/ 2147483647 w 2474"/>
                <a:gd name="T33" fmla="*/ 2147483647 h 852"/>
                <a:gd name="T34" fmla="*/ 2147483647 w 2474"/>
                <a:gd name="T35" fmla="*/ 2147483647 h 8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74" h="852">
                  <a:moveTo>
                    <a:pt x="0" y="429"/>
                  </a:moveTo>
                  <a:lnTo>
                    <a:pt x="133" y="429"/>
                  </a:lnTo>
                  <a:lnTo>
                    <a:pt x="133" y="268"/>
                  </a:lnTo>
                  <a:lnTo>
                    <a:pt x="313" y="579"/>
                  </a:lnTo>
                  <a:lnTo>
                    <a:pt x="313" y="113"/>
                  </a:lnTo>
                  <a:lnTo>
                    <a:pt x="740" y="852"/>
                  </a:lnTo>
                  <a:lnTo>
                    <a:pt x="740" y="268"/>
                  </a:lnTo>
                  <a:lnTo>
                    <a:pt x="920" y="579"/>
                  </a:lnTo>
                  <a:lnTo>
                    <a:pt x="920" y="0"/>
                  </a:lnTo>
                  <a:lnTo>
                    <a:pt x="1409" y="847"/>
                  </a:lnTo>
                  <a:lnTo>
                    <a:pt x="1409" y="268"/>
                  </a:lnTo>
                  <a:lnTo>
                    <a:pt x="1589" y="579"/>
                  </a:lnTo>
                  <a:lnTo>
                    <a:pt x="1589" y="113"/>
                  </a:lnTo>
                  <a:lnTo>
                    <a:pt x="2013" y="847"/>
                  </a:lnTo>
                  <a:lnTo>
                    <a:pt x="2013" y="0"/>
                  </a:lnTo>
                  <a:lnTo>
                    <a:pt x="2351" y="586"/>
                  </a:lnTo>
                  <a:lnTo>
                    <a:pt x="2351" y="429"/>
                  </a:lnTo>
                  <a:lnTo>
                    <a:pt x="2474" y="429"/>
                  </a:lnTo>
                </a:path>
              </a:pathLst>
            </a:custGeom>
            <a:solidFill>
              <a:srgbClr val="03803C"/>
            </a:solidFill>
            <a:ln w="22225" cap="flat" cmpd="sng">
              <a:solidFill>
                <a:schemeClr val="bg1"/>
              </a:solidFill>
              <a:prstDash val="solid"/>
              <a:round/>
              <a:headEnd/>
              <a:tailEnd/>
            </a:ln>
          </p:spPr>
          <p:txBody>
            <a:bodyPr wrap="none" lIns="0" tIns="0" rIns="0" bIns="0" anchor="ctr"/>
            <a:lstStyle/>
            <a:p>
              <a:endParaRPr lang="zh-CN" altLang="en-US"/>
            </a:p>
          </p:txBody>
        </p:sp>
      </p:grpSp>
      <p:pic>
        <p:nvPicPr>
          <p:cNvPr id="1741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8250" y="5718175"/>
            <a:ext cx="164147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6" name="Rectangle 3"/>
          <p:cNvSpPr txBox="1">
            <a:spLocks noChangeArrowheads="1"/>
          </p:cNvSpPr>
          <p:nvPr/>
        </p:nvSpPr>
        <p:spPr bwMode="auto">
          <a:xfrm>
            <a:off x="323850" y="1844675"/>
            <a:ext cx="8229600" cy="36528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spcBef>
                <a:spcPct val="20000"/>
              </a:spcBef>
              <a:buFont typeface="Arial" pitchFamily="34" charset="0"/>
              <a:buChar char="•"/>
            </a:pPr>
            <a:r>
              <a:rPr lang="zh-CN" altLang="en-US" sz="2800" b="1"/>
              <a:t>传递成功</a:t>
            </a:r>
          </a:p>
          <a:p>
            <a:pPr algn="l">
              <a:spcBef>
                <a:spcPct val="20000"/>
              </a:spcBef>
              <a:buFont typeface="Arial" pitchFamily="34" charset="0"/>
              <a:buNone/>
            </a:pPr>
            <a:r>
              <a:rPr lang="zh-CN" altLang="en-US" sz="2400"/>
              <a:t>     无论是何种电量、无论信号大小、无论现场和过程有多大干扰，我们的使命就是准确传递电量信息，这就是我们追求的</a:t>
            </a:r>
            <a:r>
              <a:rPr lang="en-US" altLang="zh-CN" sz="2400"/>
              <a:t>--</a:t>
            </a:r>
            <a:r>
              <a:rPr lang="zh-CN" altLang="en-US" sz="2400"/>
              <a:t>成功</a:t>
            </a:r>
          </a:p>
          <a:p>
            <a:pPr algn="l">
              <a:spcBef>
                <a:spcPct val="20000"/>
              </a:spcBef>
              <a:buFont typeface="Arial" pitchFamily="34" charset="0"/>
              <a:buChar char="•"/>
            </a:pPr>
            <a:r>
              <a:rPr lang="zh-CN" altLang="en-US" sz="2800" b="1"/>
              <a:t>感知卓越</a:t>
            </a:r>
          </a:p>
          <a:p>
            <a:pPr algn="l">
              <a:spcBef>
                <a:spcPct val="20000"/>
              </a:spcBef>
              <a:buFont typeface="Arial" pitchFamily="34" charset="0"/>
              <a:buNone/>
            </a:pPr>
            <a:r>
              <a:rPr lang="zh-CN" altLang="en-US" sz="2000"/>
              <a:t>      </a:t>
            </a:r>
            <a:r>
              <a:rPr lang="zh-CN" altLang="en-US" sz="2400"/>
              <a:t>无论信号多么复杂、无论何种变送需求、无论使用环境多么恶劣，我们的使命就是让您真实的感知电量信息，这就是我们追求的</a:t>
            </a:r>
            <a:r>
              <a:rPr lang="en-US" altLang="zh-CN" sz="2400"/>
              <a:t>--</a:t>
            </a:r>
            <a:r>
              <a:rPr lang="zh-CN" altLang="en-US" sz="2400"/>
              <a:t>卓越</a:t>
            </a:r>
          </a:p>
          <a:p>
            <a:pPr algn="l">
              <a:spcBef>
                <a:spcPct val="20000"/>
              </a:spcBef>
              <a:buFont typeface="Arial" pitchFamily="34" charset="0"/>
              <a:buChar char="•"/>
            </a:pPr>
            <a:endParaRPr lang="zh-CN" altLang="en-US" sz="2400"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250825" y="17732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35" name="Rectangle 3"/>
          <p:cNvSpPr>
            <a:spLocks noChangeArrowheads="1"/>
          </p:cNvSpPr>
          <p:nvPr/>
        </p:nvSpPr>
        <p:spPr bwMode="auto">
          <a:xfrm>
            <a:off x="250825" y="251936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36" name="Rectangle 4"/>
          <p:cNvSpPr>
            <a:spLocks noChangeArrowheads="1"/>
          </p:cNvSpPr>
          <p:nvPr/>
        </p:nvSpPr>
        <p:spPr bwMode="auto">
          <a:xfrm>
            <a:off x="250825" y="326548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37" name="Rectangle 5"/>
          <p:cNvSpPr>
            <a:spLocks noChangeArrowheads="1"/>
          </p:cNvSpPr>
          <p:nvPr/>
        </p:nvSpPr>
        <p:spPr bwMode="auto">
          <a:xfrm>
            <a:off x="250825" y="401161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38" name="Rectangle 6"/>
          <p:cNvSpPr>
            <a:spLocks noChangeArrowheads="1"/>
          </p:cNvSpPr>
          <p:nvPr/>
        </p:nvSpPr>
        <p:spPr bwMode="auto">
          <a:xfrm>
            <a:off x="250825" y="47577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39" name="Rectangle 8"/>
          <p:cNvSpPr>
            <a:spLocks noChangeArrowheads="1"/>
          </p:cNvSpPr>
          <p:nvPr/>
        </p:nvSpPr>
        <p:spPr bwMode="auto">
          <a:xfrm>
            <a:off x="1725613" y="177323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50" name="Text Box 9"/>
          <p:cNvSpPr txBox="1">
            <a:spLocks noChangeArrowheads="1"/>
          </p:cNvSpPr>
          <p:nvPr/>
        </p:nvSpPr>
        <p:spPr bwMode="auto">
          <a:xfrm>
            <a:off x="384175" y="19177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1999</a:t>
            </a:r>
            <a:r>
              <a:rPr lang="zh-CN" altLang="en-US" sz="2400" b="1" dirty="0">
                <a:solidFill>
                  <a:schemeClr val="bg1"/>
                </a:solidFill>
                <a:latin typeface="+mn-ea"/>
                <a:ea typeface="+mn-ea"/>
              </a:rPr>
              <a:t>年</a:t>
            </a:r>
          </a:p>
        </p:txBody>
      </p:sp>
      <p:sp>
        <p:nvSpPr>
          <p:cNvPr id="18441" name="Rectangle 10"/>
          <p:cNvSpPr>
            <a:spLocks noChangeArrowheads="1"/>
          </p:cNvSpPr>
          <p:nvPr/>
        </p:nvSpPr>
        <p:spPr bwMode="auto">
          <a:xfrm>
            <a:off x="1825625" y="1947863"/>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公司创立</a:t>
            </a:r>
          </a:p>
        </p:txBody>
      </p:sp>
      <p:sp>
        <p:nvSpPr>
          <p:cNvPr id="18442" name="Rectangle 11"/>
          <p:cNvSpPr>
            <a:spLocks noChangeArrowheads="1"/>
          </p:cNvSpPr>
          <p:nvPr/>
        </p:nvSpPr>
        <p:spPr bwMode="auto">
          <a:xfrm>
            <a:off x="1725613" y="251936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53" name="Text Box 12"/>
          <p:cNvSpPr txBox="1">
            <a:spLocks noChangeArrowheads="1"/>
          </p:cNvSpPr>
          <p:nvPr/>
        </p:nvSpPr>
        <p:spPr bwMode="auto">
          <a:xfrm>
            <a:off x="384175" y="266382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2000</a:t>
            </a:r>
            <a:r>
              <a:rPr lang="zh-CN" altLang="en-US" sz="2400" b="1" dirty="0">
                <a:solidFill>
                  <a:schemeClr val="bg1"/>
                </a:solidFill>
                <a:latin typeface="+mn-ea"/>
                <a:ea typeface="+mn-ea"/>
              </a:rPr>
              <a:t>年</a:t>
            </a:r>
          </a:p>
        </p:txBody>
      </p:sp>
      <p:sp>
        <p:nvSpPr>
          <p:cNvPr id="18444" name="Rectangle 13"/>
          <p:cNvSpPr>
            <a:spLocks noChangeArrowheads="1"/>
          </p:cNvSpPr>
          <p:nvPr/>
        </p:nvSpPr>
        <p:spPr bwMode="auto">
          <a:xfrm>
            <a:off x="1825625" y="2693988"/>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获得</a:t>
            </a:r>
            <a:r>
              <a:rPr lang="en-US" altLang="zh-CN" sz="2000">
                <a:latin typeface="黑体" pitchFamily="2" charset="-122"/>
                <a:ea typeface="黑体" pitchFamily="2" charset="-122"/>
              </a:rPr>
              <a:t>ISO9001</a:t>
            </a:r>
            <a:r>
              <a:rPr lang="zh-CN" altLang="zh-CN" sz="2000">
                <a:latin typeface="黑体" pitchFamily="2" charset="-122"/>
                <a:ea typeface="黑体" pitchFamily="2" charset="-122"/>
              </a:rPr>
              <a:t>质量管理体系认证</a:t>
            </a:r>
          </a:p>
        </p:txBody>
      </p:sp>
      <p:sp>
        <p:nvSpPr>
          <p:cNvPr id="18445" name="Rectangle 14"/>
          <p:cNvSpPr>
            <a:spLocks noChangeArrowheads="1"/>
          </p:cNvSpPr>
          <p:nvPr/>
        </p:nvSpPr>
        <p:spPr bwMode="auto">
          <a:xfrm>
            <a:off x="1725613" y="326548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56" name="Text Box 15"/>
          <p:cNvSpPr txBox="1">
            <a:spLocks noChangeArrowheads="1"/>
          </p:cNvSpPr>
          <p:nvPr/>
        </p:nvSpPr>
        <p:spPr bwMode="auto">
          <a:xfrm>
            <a:off x="384175" y="340995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2001</a:t>
            </a:r>
            <a:r>
              <a:rPr lang="zh-CN" altLang="en-US" sz="2400" b="1" dirty="0">
                <a:solidFill>
                  <a:schemeClr val="bg1"/>
                </a:solidFill>
                <a:latin typeface="+mn-ea"/>
                <a:ea typeface="+mn-ea"/>
              </a:rPr>
              <a:t>年</a:t>
            </a:r>
          </a:p>
        </p:txBody>
      </p:sp>
      <p:sp>
        <p:nvSpPr>
          <p:cNvPr id="18447" name="Rectangle 16"/>
          <p:cNvSpPr>
            <a:spLocks noChangeArrowheads="1"/>
          </p:cNvSpPr>
          <p:nvPr/>
        </p:nvSpPr>
        <p:spPr bwMode="auto">
          <a:xfrm>
            <a:off x="1825625" y="3317875"/>
            <a:ext cx="6854825" cy="554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推出</a:t>
            </a:r>
            <a:r>
              <a:rPr lang="en-US" altLang="zh-CN">
                <a:latin typeface="黑体" pitchFamily="2" charset="-122"/>
                <a:ea typeface="黑体" pitchFamily="2" charset="-122"/>
              </a:rPr>
              <a:t>CE-A</a:t>
            </a:r>
            <a:r>
              <a:rPr lang="zh-CN" altLang="zh-CN">
                <a:latin typeface="黑体" pitchFamily="2" charset="-122"/>
                <a:ea typeface="黑体" pitchFamily="2" charset="-122"/>
              </a:rPr>
              <a:t>系列智能产品</a:t>
            </a:r>
            <a:endParaRPr lang="en-US" altLang="zh-CN">
              <a:latin typeface="黑体" pitchFamily="2" charset="-122"/>
              <a:ea typeface="黑体" pitchFamily="2" charset="-122"/>
            </a:endParaRPr>
          </a:p>
          <a:p>
            <a:pPr marL="190500" lvl="1" indent="-188913" algn="l" defTabSz="330200">
              <a:buFontTx/>
              <a:buChar char="•"/>
              <a:tabLst>
                <a:tab pos="8521700" algn="r"/>
              </a:tabLst>
            </a:pPr>
            <a:r>
              <a:rPr lang="zh-CN" altLang="zh-CN">
                <a:latin typeface="黑体" pitchFamily="2" charset="-122"/>
                <a:ea typeface="黑体" pitchFamily="2" charset="-122"/>
              </a:rPr>
              <a:t>公司获得</a:t>
            </a:r>
            <a:r>
              <a:rPr lang="en-US" altLang="zh-CN">
                <a:latin typeface="黑体" pitchFamily="2" charset="-122"/>
                <a:ea typeface="黑体" pitchFamily="2" charset="-122"/>
              </a:rPr>
              <a:t>UL</a:t>
            </a:r>
            <a:r>
              <a:rPr lang="zh-CN" altLang="zh-CN">
                <a:latin typeface="黑体" pitchFamily="2" charset="-122"/>
                <a:ea typeface="黑体" pitchFamily="2" charset="-122"/>
              </a:rPr>
              <a:t>和</a:t>
            </a:r>
            <a:r>
              <a:rPr lang="en-US" altLang="zh-CN">
                <a:latin typeface="黑体" pitchFamily="2" charset="-122"/>
                <a:ea typeface="黑体" pitchFamily="2" charset="-122"/>
              </a:rPr>
              <a:t>CUL</a:t>
            </a:r>
            <a:r>
              <a:rPr lang="zh-CN" altLang="zh-CN">
                <a:latin typeface="黑体" pitchFamily="2" charset="-122"/>
                <a:ea typeface="黑体" pitchFamily="2" charset="-122"/>
              </a:rPr>
              <a:t>安全认证</a:t>
            </a:r>
            <a:endParaRPr kumimoji="1" lang="zh-CN" altLang="de-DE">
              <a:latin typeface="黑体" pitchFamily="2" charset="-122"/>
              <a:ea typeface="黑体" pitchFamily="2" charset="-122"/>
            </a:endParaRPr>
          </a:p>
        </p:txBody>
      </p:sp>
      <p:sp>
        <p:nvSpPr>
          <p:cNvPr id="18448" name="Rectangle 17"/>
          <p:cNvSpPr>
            <a:spLocks noChangeArrowheads="1"/>
          </p:cNvSpPr>
          <p:nvPr/>
        </p:nvSpPr>
        <p:spPr bwMode="auto">
          <a:xfrm>
            <a:off x="1725613" y="401161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59" name="Text Box 18"/>
          <p:cNvSpPr txBox="1">
            <a:spLocks noChangeArrowheads="1"/>
          </p:cNvSpPr>
          <p:nvPr/>
        </p:nvSpPr>
        <p:spPr bwMode="auto">
          <a:xfrm>
            <a:off x="384175" y="415607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2002</a:t>
            </a:r>
            <a:r>
              <a:rPr lang="zh-CN" altLang="en-US" sz="2400" b="1" dirty="0">
                <a:solidFill>
                  <a:schemeClr val="bg1"/>
                </a:solidFill>
                <a:latin typeface="+mn-ea"/>
                <a:ea typeface="+mn-ea"/>
              </a:rPr>
              <a:t>年</a:t>
            </a:r>
          </a:p>
        </p:txBody>
      </p:sp>
      <p:sp>
        <p:nvSpPr>
          <p:cNvPr id="18450" name="Rectangle 19"/>
          <p:cNvSpPr>
            <a:spLocks noChangeArrowheads="1"/>
          </p:cNvSpPr>
          <p:nvPr/>
        </p:nvSpPr>
        <p:spPr bwMode="auto">
          <a:xfrm>
            <a:off x="1825625" y="4202113"/>
            <a:ext cx="6854825"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获得美国“国际品质认证委员会</a:t>
            </a:r>
            <a:r>
              <a:rPr lang="en-US" altLang="zh-CN">
                <a:latin typeface="黑体" pitchFamily="2" charset="-122"/>
                <a:ea typeface="黑体" pitchFamily="2" charset="-122"/>
              </a:rPr>
              <a:t>”</a:t>
            </a:r>
            <a:r>
              <a:rPr lang="zh-CN" altLang="zh-CN">
                <a:latin typeface="黑体" pitchFamily="2" charset="-122"/>
                <a:ea typeface="黑体" pitchFamily="2" charset="-122"/>
              </a:rPr>
              <a:t>颁发的《高品质产品推荐证书》</a:t>
            </a:r>
          </a:p>
        </p:txBody>
      </p:sp>
      <p:sp>
        <p:nvSpPr>
          <p:cNvPr id="18451" name="Rectangle 20"/>
          <p:cNvSpPr>
            <a:spLocks noChangeArrowheads="1"/>
          </p:cNvSpPr>
          <p:nvPr/>
        </p:nvSpPr>
        <p:spPr bwMode="auto">
          <a:xfrm>
            <a:off x="1727200" y="4757738"/>
            <a:ext cx="7053263"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62" name="Text Box 21"/>
          <p:cNvSpPr txBox="1">
            <a:spLocks noChangeArrowheads="1"/>
          </p:cNvSpPr>
          <p:nvPr/>
        </p:nvSpPr>
        <p:spPr bwMode="auto">
          <a:xfrm>
            <a:off x="384175" y="49022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2003</a:t>
            </a:r>
            <a:r>
              <a:rPr lang="zh-CN" altLang="en-US" sz="2400" b="1" dirty="0">
                <a:solidFill>
                  <a:schemeClr val="bg1"/>
                </a:solidFill>
                <a:latin typeface="+mn-ea"/>
                <a:ea typeface="+mn-ea"/>
              </a:rPr>
              <a:t>年</a:t>
            </a:r>
          </a:p>
        </p:txBody>
      </p:sp>
      <p:sp>
        <p:nvSpPr>
          <p:cNvPr id="18453" name="Rectangle 22"/>
          <p:cNvSpPr>
            <a:spLocks noChangeArrowheads="1"/>
          </p:cNvSpPr>
          <p:nvPr/>
        </p:nvSpPr>
        <p:spPr bwMode="auto">
          <a:xfrm>
            <a:off x="1825625" y="4932363"/>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en-US" altLang="zh-CN" sz="2000">
                <a:latin typeface="黑体" pitchFamily="2" charset="-122"/>
                <a:ea typeface="黑体" pitchFamily="2" charset="-122"/>
              </a:rPr>
              <a:t>2003</a:t>
            </a:r>
            <a:r>
              <a:rPr lang="zh-CN" altLang="zh-CN" sz="2000">
                <a:latin typeface="黑体" pitchFamily="2" charset="-122"/>
                <a:ea typeface="黑体" pitchFamily="2" charset="-122"/>
              </a:rPr>
              <a:t>年</a:t>
            </a:r>
            <a:r>
              <a:rPr lang="en-US" altLang="zh-CN" sz="2000">
                <a:latin typeface="黑体" pitchFamily="2" charset="-122"/>
                <a:ea typeface="黑体" pitchFamily="2" charset="-122"/>
              </a:rPr>
              <a:t>4</a:t>
            </a:r>
            <a:r>
              <a:rPr lang="zh-CN" altLang="zh-CN" sz="2000">
                <a:latin typeface="黑体" pitchFamily="2" charset="-122"/>
                <a:ea typeface="黑体" pitchFamily="2" charset="-122"/>
              </a:rPr>
              <a:t>月公司获得了深圳市高新技术企业认定</a:t>
            </a:r>
          </a:p>
        </p:txBody>
      </p:sp>
      <p:sp>
        <p:nvSpPr>
          <p:cNvPr id="18454" name="Rectangle 5"/>
          <p:cNvSpPr>
            <a:spLocks noChangeArrowheads="1"/>
          </p:cNvSpPr>
          <p:nvPr/>
        </p:nvSpPr>
        <p:spPr bwMode="auto">
          <a:xfrm>
            <a:off x="250825" y="5524500"/>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8455" name="Rectangle 17"/>
          <p:cNvSpPr>
            <a:spLocks noChangeArrowheads="1"/>
          </p:cNvSpPr>
          <p:nvPr/>
        </p:nvSpPr>
        <p:spPr bwMode="auto">
          <a:xfrm>
            <a:off x="1725613" y="5524500"/>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66" name="Text Box 18"/>
          <p:cNvSpPr txBox="1">
            <a:spLocks noChangeArrowheads="1"/>
          </p:cNvSpPr>
          <p:nvPr/>
        </p:nvSpPr>
        <p:spPr bwMode="auto">
          <a:xfrm>
            <a:off x="384175" y="5668963"/>
            <a:ext cx="982663" cy="369887"/>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2004</a:t>
            </a:r>
            <a:r>
              <a:rPr lang="zh-CN" altLang="en-US" sz="2400" b="1" dirty="0">
                <a:solidFill>
                  <a:schemeClr val="bg1"/>
                </a:solidFill>
                <a:latin typeface="+mn-ea"/>
                <a:ea typeface="+mn-ea"/>
              </a:rPr>
              <a:t>年</a:t>
            </a:r>
          </a:p>
        </p:txBody>
      </p:sp>
      <p:sp>
        <p:nvSpPr>
          <p:cNvPr id="18457" name="Rectangle 19"/>
          <p:cNvSpPr>
            <a:spLocks noChangeArrowheads="1"/>
          </p:cNvSpPr>
          <p:nvPr/>
        </p:nvSpPr>
        <p:spPr bwMode="auto">
          <a:xfrm>
            <a:off x="1825625" y="5699125"/>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在美国建立了销售体系</a:t>
            </a:r>
          </a:p>
        </p:txBody>
      </p:sp>
      <p:sp>
        <p:nvSpPr>
          <p:cNvPr id="2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a:solidFill>
                  <a:schemeClr val="bg1"/>
                </a:solidFill>
                <a:effectLst>
                  <a:outerShdw blurRad="38100" dist="38100" dir="2700000" algn="tl">
                    <a:srgbClr val="000000"/>
                  </a:outerShdw>
                </a:effectLst>
              </a:rPr>
              <a:t>公司发展历史（一）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250825" y="17732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9459" name="Rectangle 3"/>
          <p:cNvSpPr>
            <a:spLocks noChangeArrowheads="1"/>
          </p:cNvSpPr>
          <p:nvPr/>
        </p:nvSpPr>
        <p:spPr bwMode="auto">
          <a:xfrm>
            <a:off x="250825" y="251936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9460" name="Rectangle 4"/>
          <p:cNvSpPr>
            <a:spLocks noChangeArrowheads="1"/>
          </p:cNvSpPr>
          <p:nvPr/>
        </p:nvSpPr>
        <p:spPr bwMode="auto">
          <a:xfrm>
            <a:off x="250825" y="326548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9461" name="Rectangle 5"/>
          <p:cNvSpPr>
            <a:spLocks noChangeArrowheads="1"/>
          </p:cNvSpPr>
          <p:nvPr/>
        </p:nvSpPr>
        <p:spPr bwMode="auto">
          <a:xfrm>
            <a:off x="250825" y="401161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9462" name="Rectangle 6"/>
          <p:cNvSpPr>
            <a:spLocks noChangeArrowheads="1"/>
          </p:cNvSpPr>
          <p:nvPr/>
        </p:nvSpPr>
        <p:spPr bwMode="auto">
          <a:xfrm>
            <a:off x="250825" y="47577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19463" name="Rectangle 8"/>
          <p:cNvSpPr>
            <a:spLocks noChangeArrowheads="1"/>
          </p:cNvSpPr>
          <p:nvPr/>
        </p:nvSpPr>
        <p:spPr bwMode="auto">
          <a:xfrm>
            <a:off x="1725613" y="177323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5" name="Text Box 9"/>
          <p:cNvSpPr txBox="1">
            <a:spLocks noChangeArrowheads="1"/>
          </p:cNvSpPr>
          <p:nvPr/>
        </p:nvSpPr>
        <p:spPr bwMode="auto">
          <a:xfrm>
            <a:off x="384175" y="19177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2005</a:t>
            </a:r>
            <a:r>
              <a:rPr lang="zh-CN" altLang="en-US" sz="2400" b="1" dirty="0">
                <a:solidFill>
                  <a:schemeClr val="bg1"/>
                </a:solidFill>
                <a:latin typeface="+mn-ea"/>
                <a:ea typeface="+mn-ea"/>
              </a:rPr>
              <a:t>年</a:t>
            </a:r>
          </a:p>
        </p:txBody>
      </p:sp>
      <p:sp>
        <p:nvSpPr>
          <p:cNvPr id="19465" name="Rectangle 10"/>
          <p:cNvSpPr>
            <a:spLocks noChangeArrowheads="1"/>
          </p:cNvSpPr>
          <p:nvPr/>
        </p:nvSpPr>
        <p:spPr bwMode="auto">
          <a:xfrm>
            <a:off x="1825625" y="1947863"/>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获得</a:t>
            </a:r>
            <a:r>
              <a:rPr lang="zh-CN" altLang="en-US" sz="2000">
                <a:latin typeface="黑体" pitchFamily="2" charset="-122"/>
                <a:ea typeface="黑体" pitchFamily="2" charset="-122"/>
              </a:rPr>
              <a:t>欧盟</a:t>
            </a:r>
            <a:r>
              <a:rPr lang="en-US" altLang="zh-CN" sz="2000">
                <a:latin typeface="黑体" pitchFamily="2" charset="-122"/>
                <a:ea typeface="黑体" pitchFamily="2" charset="-122"/>
              </a:rPr>
              <a:t>CE</a:t>
            </a:r>
            <a:r>
              <a:rPr lang="zh-CN" altLang="zh-CN" sz="2000">
                <a:latin typeface="黑体" pitchFamily="2" charset="-122"/>
                <a:ea typeface="黑体" pitchFamily="2" charset="-122"/>
              </a:rPr>
              <a:t>认证</a:t>
            </a:r>
            <a:endParaRPr lang="zh-CN" altLang="en-US" sz="2000">
              <a:latin typeface="黑体" pitchFamily="2" charset="-122"/>
              <a:ea typeface="黑体" pitchFamily="2" charset="-122"/>
            </a:endParaRPr>
          </a:p>
        </p:txBody>
      </p:sp>
      <p:sp>
        <p:nvSpPr>
          <p:cNvPr id="19466" name="Rectangle 11"/>
          <p:cNvSpPr>
            <a:spLocks noChangeArrowheads="1"/>
          </p:cNvSpPr>
          <p:nvPr/>
        </p:nvSpPr>
        <p:spPr bwMode="auto">
          <a:xfrm>
            <a:off x="1725613" y="251936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8" name="Text Box 12"/>
          <p:cNvSpPr txBox="1">
            <a:spLocks noChangeArrowheads="1"/>
          </p:cNvSpPr>
          <p:nvPr/>
        </p:nvSpPr>
        <p:spPr bwMode="auto">
          <a:xfrm>
            <a:off x="384175" y="266382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2006</a:t>
            </a:r>
            <a:r>
              <a:rPr lang="zh-CN" altLang="en-US" sz="2400" b="1" dirty="0">
                <a:solidFill>
                  <a:schemeClr val="bg1"/>
                </a:solidFill>
                <a:latin typeface="+mn-ea"/>
                <a:ea typeface="+mn-ea"/>
              </a:rPr>
              <a:t>年</a:t>
            </a:r>
          </a:p>
        </p:txBody>
      </p:sp>
      <p:sp>
        <p:nvSpPr>
          <p:cNvPr id="19468" name="Rectangle 13"/>
          <p:cNvSpPr>
            <a:spLocks noChangeArrowheads="1"/>
          </p:cNvSpPr>
          <p:nvPr/>
        </p:nvSpPr>
        <p:spPr bwMode="auto">
          <a:xfrm>
            <a:off x="1825625" y="2573338"/>
            <a:ext cx="6854825"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完成了产品无铅生产工艺，并通过了环保</a:t>
            </a:r>
            <a:r>
              <a:rPr lang="en-US" altLang="zh-CN" b="1">
                <a:latin typeface="黑体" pitchFamily="2" charset="-122"/>
                <a:ea typeface="黑体" pitchFamily="2" charset="-122"/>
              </a:rPr>
              <a:t>ROHS</a:t>
            </a:r>
            <a:r>
              <a:rPr lang="zh-CN" altLang="zh-CN">
                <a:latin typeface="黑体" pitchFamily="2" charset="-122"/>
                <a:ea typeface="黑体" pitchFamily="2" charset="-122"/>
              </a:rPr>
              <a:t>检测，为出口奠定良好基础</a:t>
            </a:r>
            <a:r>
              <a:rPr lang="en-US" altLang="zh-CN">
                <a:latin typeface="黑体" pitchFamily="2" charset="-122"/>
                <a:ea typeface="黑体" pitchFamily="2" charset="-122"/>
              </a:rPr>
              <a:t>;</a:t>
            </a:r>
            <a:r>
              <a:rPr lang="zh-CN" altLang="zh-CN">
                <a:latin typeface="黑体" pitchFamily="2" charset="-122"/>
                <a:ea typeface="黑体" pitchFamily="2" charset="-122"/>
              </a:rPr>
              <a:t>至今也是业内认证</a:t>
            </a:r>
            <a:r>
              <a:rPr lang="zh-CN" altLang="en-US">
                <a:latin typeface="黑体" pitchFamily="2" charset="-122"/>
                <a:ea typeface="黑体" pitchFamily="2" charset="-122"/>
              </a:rPr>
              <a:t>很</a:t>
            </a:r>
            <a:r>
              <a:rPr lang="zh-CN" altLang="zh-CN">
                <a:latin typeface="黑体" pitchFamily="2" charset="-122"/>
                <a:ea typeface="黑体" pitchFamily="2" charset="-122"/>
              </a:rPr>
              <a:t>全的企业</a:t>
            </a:r>
          </a:p>
        </p:txBody>
      </p:sp>
      <p:sp>
        <p:nvSpPr>
          <p:cNvPr id="19469" name="Rectangle 14"/>
          <p:cNvSpPr>
            <a:spLocks noChangeArrowheads="1"/>
          </p:cNvSpPr>
          <p:nvPr/>
        </p:nvSpPr>
        <p:spPr bwMode="auto">
          <a:xfrm>
            <a:off x="1725613" y="326548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31" name="Text Box 15"/>
          <p:cNvSpPr txBox="1">
            <a:spLocks noChangeArrowheads="1"/>
          </p:cNvSpPr>
          <p:nvPr/>
        </p:nvSpPr>
        <p:spPr bwMode="auto">
          <a:xfrm>
            <a:off x="384175" y="340995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2007</a:t>
            </a:r>
            <a:r>
              <a:rPr lang="zh-CN" altLang="en-US" sz="2400" b="1" dirty="0">
                <a:solidFill>
                  <a:schemeClr val="bg1"/>
                </a:solidFill>
                <a:latin typeface="+mn-ea"/>
                <a:ea typeface="+mn-ea"/>
              </a:rPr>
              <a:t>年</a:t>
            </a:r>
          </a:p>
        </p:txBody>
      </p:sp>
      <p:sp>
        <p:nvSpPr>
          <p:cNvPr id="19471" name="Rectangle 16"/>
          <p:cNvSpPr>
            <a:spLocks noChangeArrowheads="1"/>
          </p:cNvSpPr>
          <p:nvPr/>
        </p:nvSpPr>
        <p:spPr bwMode="auto">
          <a:xfrm>
            <a:off x="1825625" y="3455988"/>
            <a:ext cx="6854825"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产品进入军工行业，现已在航天、航空、舰船等军工领域广泛应用</a:t>
            </a:r>
            <a:endParaRPr lang="zh-CN" altLang="en-US">
              <a:latin typeface="黑体" pitchFamily="2" charset="-122"/>
              <a:ea typeface="黑体" pitchFamily="2" charset="-122"/>
            </a:endParaRPr>
          </a:p>
        </p:txBody>
      </p:sp>
      <p:sp>
        <p:nvSpPr>
          <p:cNvPr id="19472" name="Rectangle 17"/>
          <p:cNvSpPr>
            <a:spLocks noChangeArrowheads="1"/>
          </p:cNvSpPr>
          <p:nvPr/>
        </p:nvSpPr>
        <p:spPr bwMode="auto">
          <a:xfrm>
            <a:off x="1725613" y="401161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34" name="Text Box 18"/>
          <p:cNvSpPr txBox="1">
            <a:spLocks noChangeArrowheads="1"/>
          </p:cNvSpPr>
          <p:nvPr/>
        </p:nvSpPr>
        <p:spPr bwMode="auto">
          <a:xfrm>
            <a:off x="384175" y="415607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2008</a:t>
            </a:r>
            <a:r>
              <a:rPr lang="zh-CN" altLang="en-US" sz="2400" b="1" dirty="0">
                <a:solidFill>
                  <a:schemeClr val="bg1"/>
                </a:solidFill>
                <a:latin typeface="+mn-ea"/>
                <a:ea typeface="+mn-ea"/>
              </a:rPr>
              <a:t>年</a:t>
            </a:r>
          </a:p>
        </p:txBody>
      </p:sp>
      <p:sp>
        <p:nvSpPr>
          <p:cNvPr id="19474" name="Rectangle 19"/>
          <p:cNvSpPr>
            <a:spLocks noChangeArrowheads="1"/>
          </p:cNvSpPr>
          <p:nvPr/>
        </p:nvSpPr>
        <p:spPr bwMode="auto">
          <a:xfrm>
            <a:off x="1825625" y="4186238"/>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成为高铁轨道信号检测系统的合格供应商</a:t>
            </a:r>
          </a:p>
        </p:txBody>
      </p:sp>
      <p:sp>
        <p:nvSpPr>
          <p:cNvPr id="19475" name="Rectangle 20"/>
          <p:cNvSpPr>
            <a:spLocks noChangeArrowheads="1"/>
          </p:cNvSpPr>
          <p:nvPr/>
        </p:nvSpPr>
        <p:spPr bwMode="auto">
          <a:xfrm>
            <a:off x="1727200" y="4757738"/>
            <a:ext cx="7053263"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37" name="Text Box 21"/>
          <p:cNvSpPr txBox="1">
            <a:spLocks noChangeArrowheads="1"/>
          </p:cNvSpPr>
          <p:nvPr/>
        </p:nvSpPr>
        <p:spPr bwMode="auto">
          <a:xfrm>
            <a:off x="384175" y="49022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2009</a:t>
            </a:r>
            <a:r>
              <a:rPr lang="zh-CN" altLang="en-US" sz="2400" b="1" dirty="0">
                <a:solidFill>
                  <a:schemeClr val="bg1"/>
                </a:solidFill>
                <a:latin typeface="+mn-ea"/>
                <a:ea typeface="+mn-ea"/>
              </a:rPr>
              <a:t>年</a:t>
            </a:r>
          </a:p>
        </p:txBody>
      </p:sp>
      <p:sp>
        <p:nvSpPr>
          <p:cNvPr id="19477" name="Rectangle 22"/>
          <p:cNvSpPr>
            <a:spLocks noChangeArrowheads="1"/>
          </p:cNvSpPr>
          <p:nvPr/>
        </p:nvSpPr>
        <p:spPr bwMode="auto">
          <a:xfrm>
            <a:off x="1825625" y="4827588"/>
            <a:ext cx="6854825"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开发出</a:t>
            </a:r>
            <a:r>
              <a:rPr lang="zh-CN" altLang="en-US">
                <a:latin typeface="黑体" pitchFamily="2" charset="-122"/>
                <a:ea typeface="黑体" pitchFamily="2" charset="-122"/>
              </a:rPr>
              <a:t>：A</a:t>
            </a:r>
            <a:r>
              <a:rPr lang="en-US" altLang="zh-CN">
                <a:latin typeface="黑体" pitchFamily="2" charset="-122"/>
                <a:ea typeface="黑体" pitchFamily="2" charset="-122"/>
              </a:rPr>
              <a:t>.</a:t>
            </a:r>
            <a:r>
              <a:rPr lang="zh-CN" altLang="zh-CN">
                <a:latin typeface="黑体" pitchFamily="2" charset="-122"/>
                <a:ea typeface="黑体" pitchFamily="2" charset="-122"/>
              </a:rPr>
              <a:t>交通智能化行业的系列产品</a:t>
            </a:r>
            <a:r>
              <a:rPr lang="zh-CN" altLang="en-US">
                <a:latin typeface="黑体" pitchFamily="2" charset="-122"/>
                <a:ea typeface="黑体" pitchFamily="2" charset="-122"/>
              </a:rPr>
              <a:t>，</a:t>
            </a:r>
          </a:p>
          <a:p>
            <a:pPr marL="190500" lvl="1" indent="-188913" algn="l" defTabSz="330200">
              <a:tabLst>
                <a:tab pos="8521700" algn="r"/>
              </a:tabLst>
            </a:pPr>
            <a:r>
              <a:rPr lang="zh-CN" altLang="en-US">
                <a:latin typeface="黑体" pitchFamily="2" charset="-122"/>
                <a:ea typeface="黑体" pitchFamily="2" charset="-122"/>
              </a:rPr>
              <a:t>          </a:t>
            </a:r>
            <a:r>
              <a:rPr lang="en-US" altLang="zh-CN">
                <a:latin typeface="黑体" pitchFamily="2" charset="-122"/>
                <a:ea typeface="黑体" pitchFamily="2" charset="-122"/>
              </a:rPr>
              <a:t>B.</a:t>
            </a:r>
            <a:r>
              <a:rPr lang="zh-CN" altLang="zh-CN">
                <a:latin typeface="黑体" pitchFamily="2" charset="-122"/>
                <a:ea typeface="黑体" pitchFamily="2" charset="-122"/>
              </a:rPr>
              <a:t>用于</a:t>
            </a:r>
            <a:r>
              <a:rPr lang="zh-CN" altLang="en-US">
                <a:latin typeface="黑体" pitchFamily="2" charset="-122"/>
                <a:ea typeface="黑体" pitchFamily="2" charset="-122"/>
              </a:rPr>
              <a:t>监测</a:t>
            </a:r>
            <a:r>
              <a:rPr lang="zh-CN" altLang="zh-CN">
                <a:latin typeface="黑体" pitchFamily="2" charset="-122"/>
                <a:ea typeface="黑体" pitchFamily="2" charset="-122"/>
              </a:rPr>
              <a:t>避雷器</a:t>
            </a:r>
            <a:r>
              <a:rPr lang="zh-CN" altLang="en-US">
                <a:latin typeface="黑体" pitchFamily="2" charset="-122"/>
                <a:ea typeface="黑体" pitchFamily="2" charset="-122"/>
              </a:rPr>
              <a:t>性能和状态</a:t>
            </a:r>
            <a:r>
              <a:rPr lang="zh-CN" altLang="zh-CN">
                <a:latin typeface="黑体" pitchFamily="2" charset="-122"/>
                <a:ea typeface="黑体" pitchFamily="2" charset="-122"/>
              </a:rPr>
              <a:t>用的交流微电流产品</a:t>
            </a:r>
          </a:p>
        </p:txBody>
      </p:sp>
      <p:sp>
        <p:nvSpPr>
          <p:cNvPr id="19478" name="Rectangle 5"/>
          <p:cNvSpPr>
            <a:spLocks noChangeArrowheads="1"/>
          </p:cNvSpPr>
          <p:nvPr/>
        </p:nvSpPr>
        <p:spPr bwMode="auto">
          <a:xfrm>
            <a:off x="250825" y="5524500"/>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41" name="Text Box 18"/>
          <p:cNvSpPr txBox="1">
            <a:spLocks noChangeArrowheads="1"/>
          </p:cNvSpPr>
          <p:nvPr/>
        </p:nvSpPr>
        <p:spPr bwMode="auto">
          <a:xfrm>
            <a:off x="384175" y="5668963"/>
            <a:ext cx="982663" cy="369887"/>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2010</a:t>
            </a:r>
            <a:r>
              <a:rPr lang="zh-CN" altLang="en-US" sz="2400" b="1" dirty="0">
                <a:solidFill>
                  <a:schemeClr val="bg1"/>
                </a:solidFill>
                <a:latin typeface="+mn-ea"/>
                <a:ea typeface="+mn-ea"/>
              </a:rPr>
              <a:t>年</a:t>
            </a:r>
          </a:p>
        </p:txBody>
      </p:sp>
      <p:sp>
        <p:nvSpPr>
          <p:cNvPr id="19480" name="Rectangle 19"/>
          <p:cNvSpPr>
            <a:spLocks noChangeArrowheads="1"/>
          </p:cNvSpPr>
          <p:nvPr/>
        </p:nvSpPr>
        <p:spPr bwMode="auto">
          <a:xfrm>
            <a:off x="1825625" y="5576888"/>
            <a:ext cx="6854825" cy="554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与武汉大学建立开发合作</a:t>
            </a:r>
            <a:r>
              <a:rPr lang="en-US" altLang="zh-CN">
                <a:latin typeface="黑体" pitchFamily="2" charset="-122"/>
                <a:ea typeface="黑体" pitchFamily="2" charset="-122"/>
              </a:rPr>
              <a:t>-PCB</a:t>
            </a:r>
            <a:r>
              <a:rPr lang="zh-CN" altLang="zh-CN">
                <a:latin typeface="黑体" pitchFamily="2" charset="-122"/>
                <a:ea typeface="黑体" pitchFamily="2" charset="-122"/>
              </a:rPr>
              <a:t>板式罗氏线圈</a:t>
            </a:r>
          </a:p>
          <a:p>
            <a:pPr marL="190500" lvl="1" indent="-188913" algn="l" defTabSz="330200">
              <a:buFontTx/>
              <a:buChar char="•"/>
              <a:tabLst>
                <a:tab pos="8521700" algn="r"/>
              </a:tabLst>
            </a:pPr>
            <a:r>
              <a:rPr lang="zh-CN" altLang="zh-CN">
                <a:latin typeface="黑体" pitchFamily="2" charset="-122"/>
                <a:ea typeface="黑体" pitchFamily="2" charset="-122"/>
              </a:rPr>
              <a:t>推出应用于新能源（光伏、风能）行业的</a:t>
            </a:r>
            <a:r>
              <a:rPr lang="en-US" altLang="zh-CN">
                <a:latin typeface="黑体" pitchFamily="2" charset="-122"/>
                <a:ea typeface="黑体" pitchFamily="2" charset="-122"/>
              </a:rPr>
              <a:t>CE-N</a:t>
            </a:r>
            <a:r>
              <a:rPr lang="zh-CN" altLang="zh-CN">
                <a:latin typeface="黑体" pitchFamily="2" charset="-122"/>
                <a:ea typeface="黑体" pitchFamily="2" charset="-122"/>
              </a:rPr>
              <a:t>系列产品</a:t>
            </a:r>
          </a:p>
        </p:txBody>
      </p:sp>
      <p:sp>
        <p:nvSpPr>
          <p:cNvPr id="27"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发展历史（二） </a:t>
            </a:r>
          </a:p>
        </p:txBody>
      </p:sp>
      <p:sp>
        <p:nvSpPr>
          <p:cNvPr id="19482" name="Rectangle 20"/>
          <p:cNvSpPr>
            <a:spLocks noChangeArrowheads="1"/>
          </p:cNvSpPr>
          <p:nvPr/>
        </p:nvSpPr>
        <p:spPr bwMode="auto">
          <a:xfrm>
            <a:off x="1728788" y="552608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250825" y="17732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483" name="Rectangle 3"/>
          <p:cNvSpPr>
            <a:spLocks noChangeArrowheads="1"/>
          </p:cNvSpPr>
          <p:nvPr/>
        </p:nvSpPr>
        <p:spPr bwMode="auto">
          <a:xfrm>
            <a:off x="250825" y="251936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484" name="Rectangle 4"/>
          <p:cNvSpPr>
            <a:spLocks noChangeArrowheads="1"/>
          </p:cNvSpPr>
          <p:nvPr/>
        </p:nvSpPr>
        <p:spPr bwMode="auto">
          <a:xfrm>
            <a:off x="250825" y="326548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485" name="Rectangle 5"/>
          <p:cNvSpPr>
            <a:spLocks noChangeArrowheads="1"/>
          </p:cNvSpPr>
          <p:nvPr/>
        </p:nvSpPr>
        <p:spPr bwMode="auto">
          <a:xfrm>
            <a:off x="250825" y="401161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486" name="Rectangle 6"/>
          <p:cNvSpPr>
            <a:spLocks noChangeArrowheads="1"/>
          </p:cNvSpPr>
          <p:nvPr/>
        </p:nvSpPr>
        <p:spPr bwMode="auto">
          <a:xfrm>
            <a:off x="250825" y="4757738"/>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487" name="Rectangle 8"/>
          <p:cNvSpPr>
            <a:spLocks noChangeArrowheads="1"/>
          </p:cNvSpPr>
          <p:nvPr/>
        </p:nvSpPr>
        <p:spPr bwMode="auto">
          <a:xfrm>
            <a:off x="1725613" y="177323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0" name="Text Box 9"/>
          <p:cNvSpPr txBox="1">
            <a:spLocks noChangeArrowheads="1"/>
          </p:cNvSpPr>
          <p:nvPr/>
        </p:nvSpPr>
        <p:spPr bwMode="auto">
          <a:xfrm>
            <a:off x="384175" y="19177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2011</a:t>
            </a:r>
            <a:r>
              <a:rPr lang="zh-CN" altLang="en-US" sz="2400" b="1" dirty="0">
                <a:solidFill>
                  <a:schemeClr val="bg1"/>
                </a:solidFill>
                <a:latin typeface="+mn-ea"/>
                <a:ea typeface="+mn-ea"/>
              </a:rPr>
              <a:t>年</a:t>
            </a:r>
          </a:p>
        </p:txBody>
      </p:sp>
      <p:sp>
        <p:nvSpPr>
          <p:cNvPr id="20489" name="Rectangle 10"/>
          <p:cNvSpPr>
            <a:spLocks noChangeArrowheads="1"/>
          </p:cNvSpPr>
          <p:nvPr/>
        </p:nvSpPr>
        <p:spPr bwMode="auto">
          <a:xfrm>
            <a:off x="1825625" y="1947863"/>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运用《</a:t>
            </a:r>
            <a:r>
              <a:rPr lang="en-US" altLang="zh-CN" sz="2000">
                <a:latin typeface="黑体" pitchFamily="2" charset="-122"/>
                <a:ea typeface="黑体" pitchFamily="2" charset="-122"/>
              </a:rPr>
              <a:t>PCB</a:t>
            </a:r>
            <a:r>
              <a:rPr lang="zh-CN" altLang="zh-CN" sz="2000">
                <a:latin typeface="黑体" pitchFamily="2" charset="-122"/>
                <a:ea typeface="黑体" pitchFamily="2" charset="-122"/>
              </a:rPr>
              <a:t>板式罗氏原理》开发出雷击电流波形检测产品</a:t>
            </a:r>
          </a:p>
        </p:txBody>
      </p:sp>
      <p:sp>
        <p:nvSpPr>
          <p:cNvPr id="20490" name="Rectangle 11"/>
          <p:cNvSpPr>
            <a:spLocks noChangeArrowheads="1"/>
          </p:cNvSpPr>
          <p:nvPr/>
        </p:nvSpPr>
        <p:spPr bwMode="auto">
          <a:xfrm>
            <a:off x="1725613" y="251936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3" name="Text Box 12"/>
          <p:cNvSpPr txBox="1">
            <a:spLocks noChangeArrowheads="1"/>
          </p:cNvSpPr>
          <p:nvPr/>
        </p:nvSpPr>
        <p:spPr bwMode="auto">
          <a:xfrm>
            <a:off x="384175" y="266382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2012</a:t>
            </a:r>
            <a:r>
              <a:rPr lang="zh-CN" altLang="en-US" sz="2400" b="1" dirty="0">
                <a:solidFill>
                  <a:schemeClr val="bg1"/>
                </a:solidFill>
                <a:latin typeface="+mn-ea"/>
                <a:ea typeface="+mn-ea"/>
              </a:rPr>
              <a:t>年</a:t>
            </a:r>
          </a:p>
        </p:txBody>
      </p:sp>
      <p:sp>
        <p:nvSpPr>
          <p:cNvPr id="20492" name="Rectangle 13"/>
          <p:cNvSpPr>
            <a:spLocks noChangeArrowheads="1"/>
          </p:cNvSpPr>
          <p:nvPr/>
        </p:nvSpPr>
        <p:spPr bwMode="auto">
          <a:xfrm>
            <a:off x="1825625" y="2693988"/>
            <a:ext cx="685482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sz="2000">
                <a:latin typeface="黑体" pitchFamily="2" charset="-122"/>
                <a:ea typeface="黑体" pitchFamily="2" charset="-122"/>
              </a:rPr>
              <a:t>获得国家高新技术企业认</a:t>
            </a:r>
            <a:r>
              <a:rPr lang="zh-CN" altLang="en-US" sz="2000">
                <a:latin typeface="黑体" pitchFamily="2" charset="-122"/>
                <a:ea typeface="黑体" pitchFamily="2" charset="-122"/>
              </a:rPr>
              <a:t>定</a:t>
            </a:r>
            <a:endParaRPr lang="zh-CN" altLang="zh-CN" sz="2000">
              <a:latin typeface="黑体" pitchFamily="2" charset="-122"/>
              <a:ea typeface="黑体" pitchFamily="2" charset="-122"/>
            </a:endParaRPr>
          </a:p>
        </p:txBody>
      </p:sp>
      <p:sp>
        <p:nvSpPr>
          <p:cNvPr id="20493" name="Rectangle 14"/>
          <p:cNvSpPr>
            <a:spLocks noChangeArrowheads="1"/>
          </p:cNvSpPr>
          <p:nvPr/>
        </p:nvSpPr>
        <p:spPr bwMode="auto">
          <a:xfrm>
            <a:off x="1725613" y="3265488"/>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6" name="Text Box 15"/>
          <p:cNvSpPr txBox="1">
            <a:spLocks noChangeArrowheads="1"/>
          </p:cNvSpPr>
          <p:nvPr/>
        </p:nvSpPr>
        <p:spPr bwMode="auto">
          <a:xfrm>
            <a:off x="384175" y="340995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2013</a:t>
            </a:r>
            <a:r>
              <a:rPr lang="zh-CN" altLang="en-US" sz="2400" b="1" dirty="0">
                <a:solidFill>
                  <a:schemeClr val="bg1"/>
                </a:solidFill>
                <a:latin typeface="+mn-ea"/>
                <a:ea typeface="+mn-ea"/>
              </a:rPr>
              <a:t>年</a:t>
            </a:r>
          </a:p>
        </p:txBody>
      </p:sp>
      <p:sp>
        <p:nvSpPr>
          <p:cNvPr id="20495" name="Rectangle 16"/>
          <p:cNvSpPr>
            <a:spLocks noChangeArrowheads="1"/>
          </p:cNvSpPr>
          <p:nvPr/>
        </p:nvSpPr>
        <p:spPr bwMode="auto">
          <a:xfrm>
            <a:off x="1825625" y="3319463"/>
            <a:ext cx="6854825"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开发出</a:t>
            </a:r>
            <a:r>
              <a:rPr lang="zh-CN" altLang="en-US">
                <a:latin typeface="黑体" pitchFamily="2" charset="-122"/>
                <a:ea typeface="黑体" pitchFamily="2" charset="-122"/>
              </a:rPr>
              <a:t>：煤机和</a:t>
            </a:r>
            <a:r>
              <a:rPr lang="zh-CN" altLang="zh-CN">
                <a:latin typeface="黑体" pitchFamily="2" charset="-122"/>
                <a:ea typeface="黑体" pitchFamily="2" charset="-122"/>
              </a:rPr>
              <a:t>重工业机械行业用于</a:t>
            </a:r>
            <a:r>
              <a:rPr lang="zh-CN" altLang="en-US">
                <a:latin typeface="黑体" pitchFamily="2" charset="-122"/>
                <a:ea typeface="黑体" pitchFamily="2" charset="-122"/>
              </a:rPr>
              <a:t>大型电机</a:t>
            </a:r>
            <a:r>
              <a:rPr lang="zh-CN" altLang="zh-CN">
                <a:latin typeface="黑体" pitchFamily="2" charset="-122"/>
                <a:ea typeface="黑体" pitchFamily="2" charset="-122"/>
              </a:rPr>
              <a:t>监控系列产品（三相大电流、零序电流</a:t>
            </a:r>
            <a:r>
              <a:rPr lang="zh-CN" altLang="en-US">
                <a:latin typeface="黑体" pitchFamily="2" charset="-122"/>
                <a:ea typeface="黑体" pitchFamily="2" charset="-122"/>
              </a:rPr>
              <a:t>、粘连器监测</a:t>
            </a:r>
            <a:r>
              <a:rPr lang="zh-CN" altLang="zh-CN">
                <a:latin typeface="黑体" pitchFamily="2" charset="-122"/>
                <a:ea typeface="黑体" pitchFamily="2" charset="-122"/>
              </a:rPr>
              <a:t>等）</a:t>
            </a:r>
            <a:endParaRPr lang="en-US" altLang="zh-CN">
              <a:latin typeface="黑体" pitchFamily="2" charset="-122"/>
              <a:ea typeface="黑体" pitchFamily="2" charset="-122"/>
            </a:endParaRPr>
          </a:p>
        </p:txBody>
      </p:sp>
      <p:sp>
        <p:nvSpPr>
          <p:cNvPr id="20496" name="Rectangle 17"/>
          <p:cNvSpPr>
            <a:spLocks noChangeArrowheads="1"/>
          </p:cNvSpPr>
          <p:nvPr/>
        </p:nvSpPr>
        <p:spPr bwMode="auto">
          <a:xfrm>
            <a:off x="1725613" y="4011613"/>
            <a:ext cx="7053262"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9" name="Text Box 18"/>
          <p:cNvSpPr txBox="1">
            <a:spLocks noChangeArrowheads="1"/>
          </p:cNvSpPr>
          <p:nvPr/>
        </p:nvSpPr>
        <p:spPr bwMode="auto">
          <a:xfrm>
            <a:off x="384175" y="4156075"/>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2014</a:t>
            </a:r>
            <a:r>
              <a:rPr lang="zh-CN" altLang="en-US" sz="2400" b="1" dirty="0">
                <a:solidFill>
                  <a:schemeClr val="bg1"/>
                </a:solidFill>
                <a:latin typeface="+mn-ea"/>
                <a:ea typeface="+mn-ea"/>
              </a:rPr>
              <a:t>年</a:t>
            </a:r>
          </a:p>
        </p:txBody>
      </p:sp>
      <p:sp>
        <p:nvSpPr>
          <p:cNvPr id="20498" name="Rectangle 19"/>
          <p:cNvSpPr>
            <a:spLocks noChangeArrowheads="1"/>
          </p:cNvSpPr>
          <p:nvPr/>
        </p:nvSpPr>
        <p:spPr bwMode="auto">
          <a:xfrm>
            <a:off x="1825625" y="4065588"/>
            <a:ext cx="6854825"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高品质</a:t>
            </a:r>
            <a:r>
              <a:rPr lang="zh-CN" altLang="en-US">
                <a:latin typeface="黑体" pitchFamily="2" charset="-122"/>
                <a:ea typeface="黑体" pitchFamily="2" charset="-122"/>
              </a:rPr>
              <a:t>：获通号集团优质供应商：</a:t>
            </a:r>
            <a:r>
              <a:rPr lang="zh-CN" altLang="zh-CN">
                <a:latin typeface="黑体" pitchFamily="2" charset="-122"/>
                <a:ea typeface="黑体" pitchFamily="2" charset="-122"/>
              </a:rPr>
              <a:t>（</a:t>
            </a:r>
            <a:r>
              <a:rPr lang="en-US" altLang="zh-CN">
                <a:latin typeface="黑体" pitchFamily="2" charset="-122"/>
                <a:ea typeface="黑体" pitchFamily="2" charset="-122"/>
              </a:rPr>
              <a:t>5</a:t>
            </a:r>
            <a:r>
              <a:rPr lang="zh-CN" altLang="zh-CN">
                <a:latin typeface="黑体" pitchFamily="2" charset="-122"/>
                <a:ea typeface="黑体" pitchFamily="2" charset="-122"/>
              </a:rPr>
              <a:t>年产品使用损坏率小于十万分之五），由成为高铁轨道信号检测系统</a:t>
            </a:r>
            <a:r>
              <a:rPr lang="zh-CN" altLang="en-US">
                <a:latin typeface="黑体" pitchFamily="2" charset="-122"/>
                <a:ea typeface="黑体" pitchFamily="2" charset="-122"/>
              </a:rPr>
              <a:t>变送器</a:t>
            </a:r>
            <a:r>
              <a:rPr lang="zh-CN" altLang="zh-CN">
                <a:latin typeface="黑体" pitchFamily="2" charset="-122"/>
                <a:ea typeface="黑体" pitchFamily="2" charset="-122"/>
              </a:rPr>
              <a:t>唯一供货商</a:t>
            </a:r>
          </a:p>
        </p:txBody>
      </p:sp>
      <p:sp>
        <p:nvSpPr>
          <p:cNvPr id="20499" name="Rectangle 20"/>
          <p:cNvSpPr>
            <a:spLocks noChangeArrowheads="1"/>
          </p:cNvSpPr>
          <p:nvPr/>
        </p:nvSpPr>
        <p:spPr bwMode="auto">
          <a:xfrm>
            <a:off x="1727200" y="4757738"/>
            <a:ext cx="7053263"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2" name="Text Box 21"/>
          <p:cNvSpPr txBox="1">
            <a:spLocks noChangeArrowheads="1"/>
          </p:cNvSpPr>
          <p:nvPr/>
        </p:nvSpPr>
        <p:spPr bwMode="auto">
          <a:xfrm>
            <a:off x="384175" y="4902200"/>
            <a:ext cx="982663" cy="369888"/>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2015</a:t>
            </a:r>
            <a:r>
              <a:rPr lang="zh-CN" altLang="en-US" sz="2400" b="1" dirty="0">
                <a:solidFill>
                  <a:schemeClr val="bg1"/>
                </a:solidFill>
                <a:latin typeface="+mn-ea"/>
                <a:ea typeface="+mn-ea"/>
              </a:rPr>
              <a:t>年</a:t>
            </a:r>
          </a:p>
        </p:txBody>
      </p:sp>
      <p:sp>
        <p:nvSpPr>
          <p:cNvPr id="20501" name="Rectangle 22"/>
          <p:cNvSpPr>
            <a:spLocks noChangeArrowheads="1"/>
          </p:cNvSpPr>
          <p:nvPr/>
        </p:nvSpPr>
        <p:spPr bwMode="auto">
          <a:xfrm>
            <a:off x="1825625" y="4810125"/>
            <a:ext cx="6854825"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en-US">
                <a:latin typeface="黑体" pitchFamily="2" charset="-122"/>
                <a:ea typeface="黑体" pitchFamily="2" charset="-122"/>
              </a:rPr>
              <a:t>美国著名一次传感器企业精量公司进行深度合作开发出中高频交流大电流系列产品，跨入航空电源领域</a:t>
            </a:r>
            <a:endParaRPr lang="zh-CN" altLang="zh-CN">
              <a:latin typeface="黑体" pitchFamily="2" charset="-122"/>
              <a:ea typeface="黑体" pitchFamily="2" charset="-122"/>
            </a:endParaRPr>
          </a:p>
        </p:txBody>
      </p:sp>
      <p:sp>
        <p:nvSpPr>
          <p:cNvPr id="24"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发展历史（三） </a:t>
            </a:r>
          </a:p>
        </p:txBody>
      </p:sp>
      <p:sp>
        <p:nvSpPr>
          <p:cNvPr id="20503" name="Rectangle 6"/>
          <p:cNvSpPr>
            <a:spLocks noChangeArrowheads="1"/>
          </p:cNvSpPr>
          <p:nvPr/>
        </p:nvSpPr>
        <p:spPr bwMode="auto">
          <a:xfrm>
            <a:off x="250825" y="5516563"/>
            <a:ext cx="1352550" cy="657225"/>
          </a:xfrm>
          <a:prstGeom prst="rect">
            <a:avLst/>
          </a:prstGeom>
          <a:solidFill>
            <a:srgbClr val="008D5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0504" name="Rectangle 20"/>
          <p:cNvSpPr>
            <a:spLocks noChangeArrowheads="1"/>
          </p:cNvSpPr>
          <p:nvPr/>
        </p:nvSpPr>
        <p:spPr bwMode="auto">
          <a:xfrm>
            <a:off x="1727200" y="5516563"/>
            <a:ext cx="7053263" cy="657225"/>
          </a:xfrm>
          <a:prstGeom prst="rect">
            <a:avLst/>
          </a:prstGeom>
          <a:noFill/>
          <a:ln w="6350">
            <a:solidFill>
              <a:srgbClr val="008D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6" name="Text Box 21"/>
          <p:cNvSpPr txBox="1">
            <a:spLocks noChangeArrowheads="1"/>
          </p:cNvSpPr>
          <p:nvPr/>
        </p:nvSpPr>
        <p:spPr bwMode="auto">
          <a:xfrm>
            <a:off x="384175" y="5662613"/>
            <a:ext cx="982663" cy="368300"/>
          </a:xfrm>
          <a:prstGeom prst="rect">
            <a:avLst/>
          </a:prstGeom>
          <a:solidFill>
            <a:srgbClr val="008D50"/>
          </a:solidFill>
          <a:ln>
            <a:noFill/>
          </a:ln>
          <a:effectLst/>
        </p:spPr>
        <p:txBody>
          <a:bodyPr lIns="0" tIns="0" rIns="0" bIns="0" anchor="ctr">
            <a:spAutoFit/>
          </a:bodyPr>
          <a:lstStyle/>
          <a:p>
            <a:pPr algn="l">
              <a:defRPr/>
            </a:pPr>
            <a:r>
              <a:rPr lang="en-US" altLang="zh-CN" sz="2400" b="1" dirty="0">
                <a:solidFill>
                  <a:schemeClr val="bg1"/>
                </a:solidFill>
                <a:latin typeface="+mn-ea"/>
                <a:ea typeface="+mn-ea"/>
              </a:rPr>
              <a:t>2017</a:t>
            </a:r>
            <a:r>
              <a:rPr lang="zh-CN" altLang="en-US" sz="2400" b="1" dirty="0">
                <a:solidFill>
                  <a:schemeClr val="bg1"/>
                </a:solidFill>
                <a:latin typeface="+mn-ea"/>
                <a:ea typeface="+mn-ea"/>
              </a:rPr>
              <a:t>年</a:t>
            </a:r>
          </a:p>
        </p:txBody>
      </p:sp>
      <p:sp>
        <p:nvSpPr>
          <p:cNvPr id="20506" name="Rectangle 22"/>
          <p:cNvSpPr>
            <a:spLocks noChangeArrowheads="1"/>
          </p:cNvSpPr>
          <p:nvPr/>
        </p:nvSpPr>
        <p:spPr bwMode="auto">
          <a:xfrm>
            <a:off x="1825625" y="5568950"/>
            <a:ext cx="6854825" cy="554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marL="190500" lvl="1" indent="-188913" algn="l" defTabSz="330200">
              <a:buFontTx/>
              <a:buChar char="•"/>
              <a:tabLst>
                <a:tab pos="8521700" algn="r"/>
              </a:tabLst>
            </a:pPr>
            <a:r>
              <a:rPr lang="zh-CN" altLang="zh-CN">
                <a:latin typeface="黑体" pitchFamily="2" charset="-122"/>
                <a:ea typeface="黑体" pitchFamily="2" charset="-122"/>
              </a:rPr>
              <a:t>开发出</a:t>
            </a:r>
            <a:r>
              <a:rPr lang="zh-CN" altLang="en-US">
                <a:latin typeface="黑体" pitchFamily="2" charset="-122"/>
                <a:ea typeface="黑体" pitchFamily="2" charset="-122"/>
              </a:rPr>
              <a:t>：轨道分路测试仪、智能道咋电阻在线测试仪、干扰监测仪等产品，适用于轨道交通中各种信号监测。</a:t>
            </a:r>
            <a:endParaRPr lang="zh-CN" altLang="zh-CN">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9"/>
          <p:cNvSpPr txBox="1">
            <a:spLocks noChangeArrowheads="1"/>
          </p:cNvSpPr>
          <p:nvPr/>
        </p:nvSpPr>
        <p:spPr bwMode="auto">
          <a:xfrm>
            <a:off x="2319338" y="40909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endParaRPr lang="zh-CN" altLang="zh-CN">
              <a:latin typeface="Arial" pitchFamily="34" charset="0"/>
            </a:endParaRPr>
          </a:p>
        </p:txBody>
      </p:sp>
      <p:sp>
        <p:nvSpPr>
          <p:cNvPr id="13" name="Text Box 39"/>
          <p:cNvSpPr txBox="1">
            <a:spLocks noChangeArrowheads="1"/>
          </p:cNvSpPr>
          <p:nvPr/>
        </p:nvSpPr>
        <p:spPr bwMode="auto">
          <a:xfrm>
            <a:off x="2319338" y="42989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l" fontAlgn="auto">
              <a:spcBef>
                <a:spcPts val="0"/>
              </a:spcBef>
              <a:spcAft>
                <a:spcPts val="0"/>
              </a:spcAft>
              <a:defRPr/>
            </a:pPr>
            <a:endParaRPr lang="zh-CN" altLang="zh-CN" kern="0" smtClean="0">
              <a:solidFill>
                <a:srgbClr val="000000"/>
              </a:solidFill>
            </a:endParaRPr>
          </a:p>
        </p:txBody>
      </p:sp>
      <p:sp>
        <p:nvSpPr>
          <p:cNvPr id="15" name="圆角矩形 15"/>
          <p:cNvSpPr>
            <a:spLocks noChangeArrowheads="1"/>
          </p:cNvSpPr>
          <p:nvPr/>
        </p:nvSpPr>
        <p:spPr bwMode="auto">
          <a:xfrm>
            <a:off x="252413" y="1700213"/>
            <a:ext cx="8567737" cy="4968875"/>
          </a:xfrm>
          <a:prstGeom prst="roundRect">
            <a:avLst>
              <a:gd name="adj" fmla="val 16667"/>
            </a:avLst>
          </a:prstGeom>
          <a:noFill/>
          <a:ln w="19050" cmpd="thickThin" algn="ctr">
            <a:solidFill>
              <a:srgbClr val="66CCFF"/>
            </a:solidFill>
            <a:round/>
            <a:headEnd/>
            <a:tailEnd/>
          </a:ln>
          <a:extLst>
            <a:ext uri="{909E8E84-426E-40DD-AFC4-6F175D3DCCD1}">
              <a14:hiddenFill xmlns:a14="http://schemas.microsoft.com/office/drawing/2010/main">
                <a:solidFill>
                  <a:srgbClr val="FFFFFF"/>
                </a:solidFill>
              </a14:hiddenFill>
            </a:ext>
          </a:extLst>
        </p:spPr>
        <p:txBody>
          <a:bodyPr/>
          <a:lstStyle/>
          <a:p>
            <a:pPr algn="l" eaLnBrk="0" fontAlgn="auto" hangingPunct="0">
              <a:spcBef>
                <a:spcPts val="0"/>
              </a:spcBef>
              <a:spcAft>
                <a:spcPts val="0"/>
              </a:spcAft>
              <a:defRPr/>
            </a:pPr>
            <a:endParaRPr lang="zh-CN" altLang="en-US" kern="0">
              <a:solidFill>
                <a:sysClr val="windowText" lastClr="000000"/>
              </a:solidFill>
              <a:latin typeface="+mn-lt"/>
              <a:ea typeface="+mn-ea"/>
            </a:endParaRPr>
          </a:p>
        </p:txBody>
      </p:sp>
      <p:sp>
        <p:nvSpPr>
          <p:cNvPr id="7"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组织结构 </a:t>
            </a:r>
          </a:p>
        </p:txBody>
      </p:sp>
      <p:pic>
        <p:nvPicPr>
          <p:cNvPr id="21510" name="Picture 7" descr="C:\Documents and Settings\lx\桌面\147002307213885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49425"/>
            <a:ext cx="7848600"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2" descr="C:\Documents and Settings\lx\桌面\选型.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163" y="2222500"/>
            <a:ext cx="6872287"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804025" y="3308350"/>
            <a:ext cx="1871663" cy="120015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l" fontAlgn="auto">
              <a:spcBef>
                <a:spcPts val="0"/>
              </a:spcBef>
              <a:spcAft>
                <a:spcPts val="0"/>
              </a:spcAft>
              <a:defRPr/>
            </a:pPr>
            <a:r>
              <a:rPr lang="zh-CN" altLang="en-US" dirty="0">
                <a:latin typeface="黑体" pitchFamily="2" charset="-122"/>
                <a:ea typeface="黑体" pitchFamily="2" charset="-122"/>
              </a:rPr>
              <a:t>其中：</a:t>
            </a:r>
            <a:r>
              <a:rPr lang="zh-CN" altLang="zh-CN" dirty="0">
                <a:latin typeface="黑体" pitchFamily="2" charset="-122"/>
                <a:ea typeface="黑体" pitchFamily="2" charset="-122"/>
              </a:rPr>
              <a:t>大专以上占公司总人数的</a:t>
            </a:r>
            <a:r>
              <a:rPr lang="en-US" altLang="zh-CN" dirty="0">
                <a:latin typeface="黑体" pitchFamily="2" charset="-122"/>
                <a:ea typeface="黑体" pitchFamily="2" charset="-122"/>
              </a:rPr>
              <a:t>70%</a:t>
            </a:r>
            <a:r>
              <a:rPr lang="zh-CN" altLang="zh-CN" dirty="0">
                <a:latin typeface="黑体" pitchFamily="2" charset="-122"/>
                <a:ea typeface="黑体" pitchFamily="2" charset="-122"/>
              </a:rPr>
              <a:t>，本科以上占</a:t>
            </a:r>
            <a:r>
              <a:rPr lang="en-US" altLang="zh-CN" dirty="0">
                <a:latin typeface="黑体" pitchFamily="2" charset="-122"/>
                <a:ea typeface="黑体" pitchFamily="2" charset="-122"/>
              </a:rPr>
              <a:t>25%</a:t>
            </a:r>
            <a:r>
              <a:rPr lang="zh-CN" altLang="en-US" dirty="0">
                <a:latin typeface="黑体" pitchFamily="2" charset="-122"/>
                <a:ea typeface="黑体" pitchFamily="2" charset="-122"/>
              </a:rPr>
              <a:t>。</a:t>
            </a:r>
            <a:endParaRPr lang="en-US" altLang="zh-CN" b="1" dirty="0">
              <a:latin typeface="黑体" pitchFamily="2" charset="-122"/>
              <a:ea typeface="黑体" pitchFamily="2" charset="-122"/>
            </a:endParaRPr>
          </a:p>
        </p:txBody>
      </p:sp>
      <p:graphicFrame>
        <p:nvGraphicFramePr>
          <p:cNvPr id="22531" name="内容占位符 2"/>
          <p:cNvGraphicFramePr>
            <a:graphicFrameLocks noGrp="1"/>
          </p:cNvGraphicFramePr>
          <p:nvPr>
            <p:ph idx="1"/>
          </p:nvPr>
        </p:nvGraphicFramePr>
        <p:xfrm>
          <a:off x="-50800" y="1562100"/>
          <a:ext cx="8705850" cy="4830763"/>
        </p:xfrm>
        <a:graphic>
          <a:graphicData uri="http://schemas.openxmlformats.org/presentationml/2006/ole">
            <mc:AlternateContent xmlns:mc="http://schemas.openxmlformats.org/markup-compatibility/2006">
              <mc:Choice xmlns:v="urn:schemas-microsoft-com:vml" Requires="v">
                <p:oleObj spid="_x0000_s22533" r:id="rId4" imgW="8705843" imgH="4834547" progId="Excel.Chart.8">
                  <p:embed/>
                </p:oleObj>
              </mc:Choice>
              <mc:Fallback>
                <p:oleObj r:id="rId4" imgW="8705843" imgH="4834547" progId="Excel.Chart.8">
                  <p:embed/>
                  <p:pic>
                    <p:nvPicPr>
                      <p:cNvPr id="0" name="内容占位符 2"/>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00" y="1562100"/>
                        <a:ext cx="8705850"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公司团队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882254"/>
            <a:ext cx="3148925" cy="212281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9" y="4221088"/>
            <a:ext cx="3194858" cy="2304256"/>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公司资质（一） </a:t>
            </a:r>
          </a:p>
        </p:txBody>
      </p:sp>
      <p:pic>
        <p:nvPicPr>
          <p:cNvPr id="76803" name="Picture 3" descr="C:\Documents and Settings\lx\桌面\高新技术.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4165708"/>
            <a:ext cx="3483195" cy="2415015"/>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3558" name="TextBox 1"/>
          <p:cNvSpPr txBox="1">
            <a:spLocks noChangeArrowheads="1"/>
          </p:cNvSpPr>
          <p:nvPr/>
        </p:nvSpPr>
        <p:spPr bwMode="auto">
          <a:xfrm>
            <a:off x="477838" y="2020888"/>
            <a:ext cx="48863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2800" b="1">
                <a:latin typeface="Adobe 楷体 Std R" pitchFamily="18" charset="-122"/>
                <a:ea typeface="Adobe 楷体 Std R" pitchFamily="18" charset="-122"/>
              </a:rPr>
              <a:t>高新证书</a:t>
            </a:r>
            <a:endParaRPr lang="en-US" altLang="zh-CN" sz="2800" b="1">
              <a:latin typeface="Adobe 楷体 Std R" pitchFamily="18" charset="-122"/>
              <a:ea typeface="Adobe 楷体 Std R" pitchFamily="18" charset="-122"/>
            </a:endParaRPr>
          </a:p>
          <a:p>
            <a:pPr algn="l" eaLnBrk="1" hangingPunct="1"/>
            <a:r>
              <a:rPr lang="zh-CN" altLang="en-US" sz="2800" b="1">
                <a:latin typeface="Adobe 楷体 Std R" pitchFamily="18" charset="-122"/>
                <a:ea typeface="Adobe 楷体 Std R" pitchFamily="18" charset="-122"/>
              </a:rPr>
              <a:t> 深圳市高新技术企业</a:t>
            </a:r>
            <a:endParaRPr lang="en-US" altLang="zh-CN" sz="2800" b="1">
              <a:latin typeface="Adobe 楷体 Std R" pitchFamily="18" charset="-122"/>
              <a:ea typeface="Adobe 楷体 Std R" pitchFamily="18" charset="-122"/>
            </a:endParaRPr>
          </a:p>
          <a:p>
            <a:pPr algn="l" eaLnBrk="1" hangingPunct="1"/>
            <a:r>
              <a:rPr lang="zh-CN" altLang="en-US" sz="2800" b="1">
                <a:latin typeface="Adobe 楷体 Std R" pitchFamily="18" charset="-122"/>
                <a:ea typeface="Adobe 楷体 Std R" pitchFamily="18" charset="-122"/>
              </a:rPr>
              <a:t> 国家级高新技术企业</a:t>
            </a:r>
            <a:endParaRPr lang="en-US" altLang="zh-CN" sz="2800" b="1">
              <a:latin typeface="Adobe 楷体 Std R" pitchFamily="18" charset="-122"/>
              <a:ea typeface="Adobe 楷体 Std R" pitchFamily="18" charset="-122"/>
            </a:endParaRPr>
          </a:p>
        </p:txBody>
      </p:sp>
      <p:sp>
        <p:nvSpPr>
          <p:cNvPr id="23559" name="TextBox 1"/>
          <p:cNvSpPr txBox="1">
            <a:spLocks noChangeArrowheads="1"/>
          </p:cNvSpPr>
          <p:nvPr/>
        </p:nvSpPr>
        <p:spPr bwMode="auto">
          <a:xfrm>
            <a:off x="468313" y="1484313"/>
            <a:ext cx="8280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rgbClr val="FF0000"/>
                </a:solidFill>
              </a:rPr>
              <a:t>圣斯尔公司计获得国内外各种资质认证</a:t>
            </a:r>
            <a:r>
              <a:rPr lang="en-US" altLang="zh-CN" sz="1600" b="1">
                <a:solidFill>
                  <a:srgbClr val="FF0000"/>
                </a:solidFill>
              </a:rPr>
              <a:t>20</a:t>
            </a:r>
            <a:r>
              <a:rPr lang="zh-CN" altLang="en-US" sz="1600" b="1">
                <a:solidFill>
                  <a:srgbClr val="FF0000"/>
                </a:solidFill>
              </a:rPr>
              <a:t>多项，迄今为止也是业内国外认证最全的企业。</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204864"/>
            <a:ext cx="2688298" cy="37444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4579" name="TextBox 15"/>
          <p:cNvSpPr txBox="1">
            <a:spLocks noChangeArrowheads="1"/>
          </p:cNvSpPr>
          <p:nvPr/>
        </p:nvSpPr>
        <p:spPr bwMode="auto">
          <a:xfrm>
            <a:off x="1150938" y="6165850"/>
            <a:ext cx="9715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t>CE</a:t>
            </a:r>
            <a:r>
              <a:rPr lang="zh-CN" altLang="en-US"/>
              <a:t>认证</a:t>
            </a:r>
          </a:p>
        </p:txBody>
      </p:sp>
      <p:sp>
        <p:nvSpPr>
          <p:cNvPr id="24580" name="TextBox 16"/>
          <p:cNvSpPr txBox="1">
            <a:spLocks noChangeArrowheads="1"/>
          </p:cNvSpPr>
          <p:nvPr/>
        </p:nvSpPr>
        <p:spPr bwMode="auto">
          <a:xfrm>
            <a:off x="3995738" y="6165850"/>
            <a:ext cx="1655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t>ISO9001</a:t>
            </a:r>
            <a:r>
              <a:rPr lang="zh-CN" altLang="en-US"/>
              <a:t>认证</a:t>
            </a:r>
          </a:p>
        </p:txBody>
      </p:sp>
      <p:sp>
        <p:nvSpPr>
          <p:cNvPr id="24581" name="TextBox 17"/>
          <p:cNvSpPr txBox="1">
            <a:spLocks noChangeArrowheads="1"/>
          </p:cNvSpPr>
          <p:nvPr/>
        </p:nvSpPr>
        <p:spPr bwMode="auto">
          <a:xfrm>
            <a:off x="7164388" y="6165850"/>
            <a:ext cx="9350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t>UL</a:t>
            </a:r>
            <a:r>
              <a:rPr lang="zh-CN" altLang="en-US"/>
              <a:t>认证</a:t>
            </a:r>
          </a:p>
        </p:txBody>
      </p:sp>
      <p:pic>
        <p:nvPicPr>
          <p:cNvPr id="35" name="图片 3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2469" y="2204865"/>
            <a:ext cx="2530011" cy="37444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6"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公司资质（二） </a:t>
            </a:r>
          </a:p>
        </p:txBody>
      </p:sp>
      <p:pic>
        <p:nvPicPr>
          <p:cNvPr id="78849" name="Picture 1" descr="C:\Documents and Settings\lx\桌面\ISO9001-20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1708" y="2204864"/>
            <a:ext cx="2730452" cy="37225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2557" y="1988840"/>
            <a:ext cx="3083939" cy="46100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公司资质（三） </a:t>
            </a:r>
          </a:p>
        </p:txBody>
      </p:sp>
      <p:graphicFrame>
        <p:nvGraphicFramePr>
          <p:cNvPr id="3" name="表格 2"/>
          <p:cNvGraphicFramePr>
            <a:graphicFrameLocks noGrp="1"/>
          </p:cNvGraphicFramePr>
          <p:nvPr/>
        </p:nvGraphicFramePr>
        <p:xfrm>
          <a:off x="260350" y="1916113"/>
          <a:ext cx="5535613" cy="2927350"/>
        </p:xfrm>
        <a:graphic>
          <a:graphicData uri="http://schemas.openxmlformats.org/drawingml/2006/table">
            <a:tbl>
              <a:tblPr firstRow="1" bandRow="1">
                <a:tableStyleId>{21E4AEA4-8DFA-4A89-87EB-49C32662AFE0}</a:tableStyleId>
              </a:tblPr>
              <a:tblGrid>
                <a:gridCol w="3279538"/>
                <a:gridCol w="2256075"/>
              </a:tblGrid>
              <a:tr h="365919">
                <a:tc>
                  <a:txBody>
                    <a:bodyPr/>
                    <a:lstStyle/>
                    <a:p>
                      <a:pPr algn="ctr"/>
                      <a:r>
                        <a:rPr lang="zh-CN" altLang="en-US" sz="1800" dirty="0" smtClean="0"/>
                        <a:t>实用新型专利名称</a:t>
                      </a:r>
                      <a:endParaRPr lang="zh-CN" altLang="en-US" sz="1800" dirty="0"/>
                    </a:p>
                  </a:txBody>
                  <a:tcPr marL="91437" marR="91437" marT="45740" marB="45740"/>
                </a:tc>
                <a:tc>
                  <a:txBody>
                    <a:bodyPr/>
                    <a:lstStyle/>
                    <a:p>
                      <a:pPr algn="ctr"/>
                      <a:r>
                        <a:rPr lang="zh-CN" altLang="en-US" sz="1800" dirty="0" smtClean="0"/>
                        <a:t>专利号</a:t>
                      </a:r>
                      <a:endParaRPr lang="zh-CN" altLang="en-US" sz="1800" dirty="0"/>
                    </a:p>
                  </a:txBody>
                  <a:tcPr marL="91437" marR="91437" marT="45740" marB="45740"/>
                </a:tc>
              </a:tr>
              <a:tr h="365919">
                <a:tc>
                  <a:txBody>
                    <a:bodyPr/>
                    <a:lstStyle/>
                    <a:p>
                      <a:r>
                        <a:rPr lang="zh-CN" altLang="en-US" sz="1400" dirty="0" smtClean="0">
                          <a:latin typeface="+mn-ea"/>
                          <a:ea typeface="+mn-ea"/>
                        </a:rPr>
                        <a:t>一种单电源整流变送模块及电量变送器</a:t>
                      </a:r>
                      <a:endParaRPr lang="zh-CN" altLang="en-US" sz="1400" dirty="0">
                        <a:latin typeface="+mn-ea"/>
                        <a:ea typeface="+mn-ea"/>
                      </a:endParaRPr>
                    </a:p>
                  </a:txBody>
                  <a:tcPr marL="91437" marR="91437" marT="45740" marB="45740"/>
                </a:tc>
                <a:tc>
                  <a:txBody>
                    <a:bodyPr/>
                    <a:lstStyle/>
                    <a:p>
                      <a:r>
                        <a:rPr lang="en-US" altLang="zh-CN" sz="1800" dirty="0" smtClean="0"/>
                        <a:t>ZL200920132609.9</a:t>
                      </a:r>
                      <a:endParaRPr lang="zh-CN" altLang="en-US" sz="1800" dirty="0"/>
                    </a:p>
                  </a:txBody>
                  <a:tcPr marL="91437" marR="91437" marT="45740" marB="45740"/>
                </a:tc>
              </a:tr>
              <a:tr h="365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400" dirty="0" smtClean="0">
                          <a:latin typeface="+mn-ea"/>
                          <a:ea typeface="+mn-ea"/>
                        </a:rPr>
                        <a:t>开口式传感器</a:t>
                      </a:r>
                      <a:r>
                        <a:rPr lang="en-US" altLang="zh-CN" sz="1400" dirty="0" smtClean="0">
                          <a:latin typeface="+mn-ea"/>
                          <a:ea typeface="+mn-ea"/>
                        </a:rPr>
                        <a:t>/</a:t>
                      </a:r>
                      <a:r>
                        <a:rPr lang="zh-CN" altLang="en-US" sz="1400" dirty="0" smtClean="0">
                          <a:latin typeface="+mn-ea"/>
                          <a:ea typeface="+mn-ea"/>
                        </a:rPr>
                        <a:t>变送器的开合装置</a:t>
                      </a:r>
                    </a:p>
                  </a:txBody>
                  <a:tcPr marL="91437" marR="91437" marT="45740" marB="45740"/>
                </a:tc>
                <a:tc>
                  <a:txBody>
                    <a:bodyPr/>
                    <a:lstStyle/>
                    <a:p>
                      <a:r>
                        <a:rPr lang="en-US" altLang="zh-CN" sz="1800" dirty="0" smtClean="0"/>
                        <a:t>ZL200920132629.6</a:t>
                      </a:r>
                      <a:endParaRPr lang="zh-CN" altLang="en-US" sz="1800" dirty="0"/>
                    </a:p>
                  </a:txBody>
                  <a:tcPr marL="91437" marR="91437" marT="45740" marB="45740"/>
                </a:tc>
              </a:tr>
              <a:tr h="365919">
                <a:tc>
                  <a:txBody>
                    <a:bodyPr/>
                    <a:lstStyle/>
                    <a:p>
                      <a:r>
                        <a:rPr lang="zh-CN" altLang="en-US" sz="1400" dirty="0" smtClean="0">
                          <a:latin typeface="+mn-ea"/>
                          <a:ea typeface="+mn-ea"/>
                        </a:rPr>
                        <a:t>一种无源开口交流电流变送器</a:t>
                      </a:r>
                      <a:endParaRPr lang="zh-CN" altLang="en-US" sz="1400" dirty="0">
                        <a:latin typeface="+mn-ea"/>
                        <a:ea typeface="+mn-ea"/>
                      </a:endParaRPr>
                    </a:p>
                  </a:txBody>
                  <a:tcPr marL="91437" marR="91437" marT="45740" marB="45740"/>
                </a:tc>
                <a:tc>
                  <a:txBody>
                    <a:bodyPr/>
                    <a:lstStyle/>
                    <a:p>
                      <a:r>
                        <a:rPr lang="en-US" altLang="zh-CN" sz="1800" dirty="0" smtClean="0"/>
                        <a:t>ZL200920132612.0</a:t>
                      </a:r>
                      <a:endParaRPr lang="zh-CN" altLang="en-US" sz="1800" dirty="0"/>
                    </a:p>
                  </a:txBody>
                  <a:tcPr marL="91437" marR="91437" marT="45740" marB="45740"/>
                </a:tc>
              </a:tr>
              <a:tr h="365919">
                <a:tc>
                  <a:txBody>
                    <a:bodyPr/>
                    <a:lstStyle/>
                    <a:p>
                      <a:r>
                        <a:rPr lang="zh-CN" altLang="en-US" sz="1400" dirty="0" smtClean="0">
                          <a:latin typeface="+mn-ea"/>
                          <a:ea typeface="+mn-ea"/>
                        </a:rPr>
                        <a:t>一种罗氏线圈电量变送器</a:t>
                      </a:r>
                      <a:endParaRPr lang="zh-CN" altLang="en-US" sz="1400" dirty="0">
                        <a:latin typeface="+mn-ea"/>
                        <a:ea typeface="+mn-ea"/>
                      </a:endParaRPr>
                    </a:p>
                  </a:txBody>
                  <a:tcPr marL="91437" marR="91437" marT="45740" marB="45740"/>
                </a:tc>
                <a:tc>
                  <a:txBody>
                    <a:bodyPr/>
                    <a:lstStyle/>
                    <a:p>
                      <a:r>
                        <a:rPr lang="en-US" altLang="zh-CN" sz="1800" dirty="0" smtClean="0"/>
                        <a:t>ZL200920132611.6</a:t>
                      </a:r>
                      <a:endParaRPr lang="zh-CN" altLang="en-US" sz="1800" dirty="0"/>
                    </a:p>
                  </a:txBody>
                  <a:tcPr marL="91437" marR="91437" marT="45740" marB="45740"/>
                </a:tc>
              </a:tr>
              <a:tr h="365919">
                <a:tc>
                  <a:txBody>
                    <a:bodyPr/>
                    <a:lstStyle/>
                    <a:p>
                      <a:r>
                        <a:rPr lang="zh-CN" altLang="en-US" sz="1400" dirty="0" smtClean="0">
                          <a:latin typeface="+mn-ea"/>
                          <a:ea typeface="+mn-ea"/>
                        </a:rPr>
                        <a:t>一种全功能型三相功率电量隔离变送器</a:t>
                      </a:r>
                      <a:endParaRPr lang="zh-CN" altLang="en-US" sz="1400" dirty="0">
                        <a:latin typeface="+mn-ea"/>
                        <a:ea typeface="+mn-ea"/>
                      </a:endParaRPr>
                    </a:p>
                  </a:txBody>
                  <a:tcPr marL="91437" marR="91437" marT="45740" marB="45740"/>
                </a:tc>
                <a:tc>
                  <a:txBody>
                    <a:bodyPr/>
                    <a:lstStyle/>
                    <a:p>
                      <a:r>
                        <a:rPr lang="en-US" altLang="zh-CN" sz="1800" dirty="0" smtClean="0"/>
                        <a:t>ZL201420414063.7</a:t>
                      </a:r>
                      <a:endParaRPr lang="zh-CN" altLang="en-US" sz="1800" dirty="0"/>
                    </a:p>
                  </a:txBody>
                  <a:tcPr marL="91437" marR="91437" marT="45740" marB="45740"/>
                </a:tc>
              </a:tr>
              <a:tr h="365919">
                <a:tc>
                  <a:txBody>
                    <a:bodyPr/>
                    <a:lstStyle/>
                    <a:p>
                      <a:r>
                        <a:rPr lang="zh-CN" altLang="en-US" sz="1400" dirty="0" smtClean="0">
                          <a:latin typeface="+mn-ea"/>
                          <a:ea typeface="+mn-ea"/>
                        </a:rPr>
                        <a:t>一种多量程单路直流电压隔离变送器</a:t>
                      </a:r>
                      <a:endParaRPr lang="zh-CN" altLang="en-US" sz="1400" dirty="0">
                        <a:latin typeface="+mn-ea"/>
                        <a:ea typeface="+mn-ea"/>
                      </a:endParaRPr>
                    </a:p>
                  </a:txBody>
                  <a:tcPr marL="91437" marR="91437" marT="45740" marB="45740"/>
                </a:tc>
                <a:tc>
                  <a:txBody>
                    <a:bodyPr/>
                    <a:lstStyle/>
                    <a:p>
                      <a:r>
                        <a:rPr lang="en-US" altLang="zh-CN" sz="1800" dirty="0" smtClean="0"/>
                        <a:t>ZL201420413695.1</a:t>
                      </a:r>
                      <a:endParaRPr lang="zh-CN" altLang="en-US" sz="1800" dirty="0"/>
                    </a:p>
                  </a:txBody>
                  <a:tcPr marL="91437" marR="91437" marT="45740" marB="45740"/>
                </a:tc>
              </a:tr>
              <a:tr h="365919">
                <a:tc>
                  <a:txBody>
                    <a:bodyPr/>
                    <a:lstStyle/>
                    <a:p>
                      <a:r>
                        <a:rPr lang="en-US" altLang="zh-CN" sz="1600" dirty="0" smtClean="0"/>
                        <a:t>……</a:t>
                      </a:r>
                      <a:endParaRPr lang="zh-CN" altLang="en-US" sz="1600" dirty="0"/>
                    </a:p>
                  </a:txBody>
                  <a:tcPr marL="91437" marR="91437" marT="45740" marB="45740"/>
                </a:tc>
                <a:tc>
                  <a:txBody>
                    <a:bodyPr/>
                    <a:lstStyle/>
                    <a:p>
                      <a:r>
                        <a:rPr lang="en-US" altLang="zh-CN" sz="1600" dirty="0" smtClean="0"/>
                        <a:t>……</a:t>
                      </a:r>
                      <a:endParaRPr lang="zh-CN" altLang="en-US" sz="1600" dirty="0"/>
                    </a:p>
                  </a:txBody>
                  <a:tcPr marL="91437" marR="91437" marT="45740" marB="45740"/>
                </a:tc>
              </a:tr>
            </a:tbl>
          </a:graphicData>
        </a:graphic>
      </p:graphicFrame>
      <p:graphicFrame>
        <p:nvGraphicFramePr>
          <p:cNvPr id="4" name="表格 3"/>
          <p:cNvGraphicFramePr>
            <a:graphicFrameLocks noGrp="1"/>
          </p:cNvGraphicFramePr>
          <p:nvPr/>
        </p:nvGraphicFramePr>
        <p:xfrm>
          <a:off x="250825" y="5157788"/>
          <a:ext cx="5545138" cy="1544637"/>
        </p:xfrm>
        <a:graphic>
          <a:graphicData uri="http://schemas.openxmlformats.org/drawingml/2006/table">
            <a:tbl>
              <a:tblPr firstRow="1" bandRow="1">
                <a:tableStyleId>{21E4AEA4-8DFA-4A89-87EB-49C32662AFE0}</a:tableStyleId>
              </a:tblPr>
              <a:tblGrid>
                <a:gridCol w="3312680"/>
                <a:gridCol w="2232458"/>
              </a:tblGrid>
              <a:tr h="432067">
                <a:tc>
                  <a:txBody>
                    <a:bodyPr/>
                    <a:lstStyle/>
                    <a:p>
                      <a:pPr algn="ctr"/>
                      <a:r>
                        <a:rPr lang="zh-CN" altLang="en-US" sz="1800" dirty="0" smtClean="0"/>
                        <a:t>著作权登记证书软件名称</a:t>
                      </a:r>
                      <a:endParaRPr lang="zh-CN" altLang="en-US" sz="1800" dirty="0"/>
                    </a:p>
                  </a:txBody>
                  <a:tcPr marL="91449" marR="91449" marT="45722" marB="45722"/>
                </a:tc>
                <a:tc>
                  <a:txBody>
                    <a:bodyPr/>
                    <a:lstStyle/>
                    <a:p>
                      <a:pPr algn="ctr"/>
                      <a:r>
                        <a:rPr lang="zh-CN" altLang="en-US" sz="1800" dirty="0" smtClean="0"/>
                        <a:t>证书号</a:t>
                      </a:r>
                      <a:endParaRPr lang="zh-CN" altLang="en-US" sz="1800" dirty="0"/>
                    </a:p>
                  </a:txBody>
                  <a:tcPr marL="91449" marR="91449" marT="45722" marB="45722"/>
                </a:tc>
              </a:tr>
              <a:tr h="370857">
                <a:tc>
                  <a:txBody>
                    <a:bodyPr/>
                    <a:lstStyle/>
                    <a:p>
                      <a:r>
                        <a:rPr lang="zh-CN" altLang="en-US" sz="1400" dirty="0" smtClean="0"/>
                        <a:t>超声波车位探测器数字控制软件</a:t>
                      </a:r>
                      <a:r>
                        <a:rPr lang="en-US" altLang="zh-CN" sz="1400" dirty="0" smtClean="0"/>
                        <a:t>V1.1</a:t>
                      </a:r>
                      <a:endParaRPr lang="zh-CN" altLang="en-US" sz="1400" dirty="0"/>
                    </a:p>
                  </a:txBody>
                  <a:tcPr marL="91449" marR="91449" marT="45722" marB="45722"/>
                </a:tc>
                <a:tc>
                  <a:txBody>
                    <a:bodyPr/>
                    <a:lstStyle/>
                    <a:p>
                      <a:r>
                        <a:rPr lang="zh-CN" altLang="en-US" sz="1600" dirty="0" smtClean="0"/>
                        <a:t>软著登记第</a:t>
                      </a:r>
                      <a:r>
                        <a:rPr lang="en-US" altLang="zh-CN" sz="1600" dirty="0" smtClean="0"/>
                        <a:t>0826375</a:t>
                      </a:r>
                      <a:r>
                        <a:rPr lang="zh-CN" altLang="en-US" sz="1600" dirty="0" smtClean="0"/>
                        <a:t>号</a:t>
                      </a:r>
                      <a:endParaRPr lang="zh-CN" altLang="en-US" sz="1600" dirty="0"/>
                    </a:p>
                  </a:txBody>
                  <a:tcPr marL="91449" marR="91449" marT="45722" marB="45722"/>
                </a:tc>
              </a:tr>
              <a:tr h="370857">
                <a:tc>
                  <a:txBody>
                    <a:bodyPr/>
                    <a:lstStyle/>
                    <a:p>
                      <a:r>
                        <a:rPr lang="zh-CN" altLang="en-US" sz="1400" dirty="0" smtClean="0"/>
                        <a:t>三相四线智能电量隔离变送器软件</a:t>
                      </a:r>
                      <a:r>
                        <a:rPr lang="en-US" altLang="zh-CN" sz="1400" dirty="0" smtClean="0"/>
                        <a:t>V3.0</a:t>
                      </a:r>
                      <a:endParaRPr lang="zh-CN" altLang="en-US" sz="1400" dirty="0"/>
                    </a:p>
                  </a:txBody>
                  <a:tcPr marL="91449" marR="91449" marT="45722" marB="45722"/>
                </a:tc>
                <a:tc>
                  <a:txBody>
                    <a:bodyPr/>
                    <a:lstStyle/>
                    <a:p>
                      <a:r>
                        <a:rPr lang="zh-CN" altLang="en-US" sz="1600" dirty="0" smtClean="0"/>
                        <a:t>软著登记第</a:t>
                      </a:r>
                      <a:r>
                        <a:rPr lang="en-US" altLang="zh-CN" sz="1600" dirty="0" smtClean="0"/>
                        <a:t>0826369</a:t>
                      </a:r>
                      <a:r>
                        <a:rPr lang="zh-CN" altLang="en-US" sz="1600" dirty="0" smtClean="0"/>
                        <a:t>号</a:t>
                      </a:r>
                      <a:endParaRPr lang="zh-CN" altLang="en-US" sz="1600" dirty="0"/>
                    </a:p>
                  </a:txBody>
                  <a:tcPr marL="91449" marR="91449" marT="45722" marB="45722"/>
                </a:tc>
              </a:tr>
              <a:tr h="370857">
                <a:tc>
                  <a:txBody>
                    <a:bodyPr/>
                    <a:lstStyle/>
                    <a:p>
                      <a:r>
                        <a:rPr lang="en-US" altLang="zh-CN" sz="1600" dirty="0" smtClean="0"/>
                        <a:t>…….</a:t>
                      </a:r>
                      <a:endParaRPr lang="zh-CN" altLang="en-US" sz="1600" dirty="0"/>
                    </a:p>
                  </a:txBody>
                  <a:tcPr marL="91449" marR="91449" marT="45722" marB="45722"/>
                </a:tc>
                <a:tc>
                  <a:txBody>
                    <a:bodyPr/>
                    <a:lstStyle/>
                    <a:p>
                      <a:r>
                        <a:rPr lang="en-US" altLang="zh-CN" sz="1600" dirty="0" smtClean="0"/>
                        <a:t>……</a:t>
                      </a:r>
                      <a:endParaRPr lang="zh-CN" altLang="en-US" sz="1600" dirty="0"/>
                    </a:p>
                  </a:txBody>
                  <a:tcPr marL="91449" marR="91449" marT="45722" marB="45722"/>
                </a:tc>
              </a:tr>
            </a:tbl>
          </a:graphicData>
        </a:graphic>
      </p:graphicFrame>
      <p:sp>
        <p:nvSpPr>
          <p:cNvPr id="25650" name="TextBox 1"/>
          <p:cNvSpPr txBox="1">
            <a:spLocks noChangeArrowheads="1"/>
          </p:cNvSpPr>
          <p:nvPr/>
        </p:nvSpPr>
        <p:spPr bwMode="auto">
          <a:xfrm>
            <a:off x="468313" y="1557338"/>
            <a:ext cx="8280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rgbClr val="FF0000"/>
                </a:solidFill>
              </a:rPr>
              <a:t>圣斯尔公司计获得</a:t>
            </a:r>
            <a:r>
              <a:rPr lang="en-US" altLang="zh-CN" sz="1600" b="1">
                <a:solidFill>
                  <a:srgbClr val="FF0000"/>
                </a:solidFill>
              </a:rPr>
              <a:t>20</a:t>
            </a:r>
            <a:r>
              <a:rPr lang="zh-CN" altLang="en-US" sz="1600" b="1">
                <a:solidFill>
                  <a:srgbClr val="FF0000"/>
                </a:solidFill>
              </a:rPr>
              <a:t>多项专利与</a:t>
            </a:r>
            <a:r>
              <a:rPr lang="en-US" altLang="zh-CN" sz="1600" b="1">
                <a:solidFill>
                  <a:srgbClr val="FF0000"/>
                </a:solidFill>
              </a:rPr>
              <a:t>10</a:t>
            </a:r>
            <a:r>
              <a:rPr lang="zh-CN" altLang="en-US" sz="1600" b="1">
                <a:solidFill>
                  <a:srgbClr val="FF0000"/>
                </a:solidFill>
              </a:rPr>
              <a:t>多项软件著作权。</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33"/>
          <p:cNvSpPr>
            <a:spLocks noChangeArrowheads="1"/>
          </p:cNvSpPr>
          <p:nvPr/>
        </p:nvSpPr>
        <p:spPr bwMode="auto">
          <a:xfrm>
            <a:off x="287338" y="1773238"/>
            <a:ext cx="5653087" cy="406400"/>
          </a:xfrm>
          <a:prstGeom prst="roundRect">
            <a:avLst>
              <a:gd name="adj" fmla="val 14468"/>
            </a:avLst>
          </a:prstGeom>
          <a:solidFill>
            <a:srgbClr val="03803C"/>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lgn="l" defTabSz="995363">
              <a:spcBef>
                <a:spcPct val="50000"/>
              </a:spcBef>
            </a:pPr>
            <a:r>
              <a:rPr lang="en-US" altLang="zh-CN" sz="2400" b="1">
                <a:solidFill>
                  <a:schemeClr val="bg1"/>
                </a:solidFill>
                <a:latin typeface="宋体" pitchFamily="2" charset="-122"/>
              </a:rPr>
              <a:t>SSET</a:t>
            </a:r>
            <a:r>
              <a:rPr lang="zh-CN" altLang="zh-CN" sz="2400" b="1">
                <a:solidFill>
                  <a:schemeClr val="bg1"/>
                </a:solidFill>
                <a:latin typeface="宋体" pitchFamily="2" charset="-122"/>
              </a:rPr>
              <a:t>品牌产品</a:t>
            </a:r>
            <a:r>
              <a:rPr lang="zh-CN" altLang="en-US" sz="2400" b="1">
                <a:solidFill>
                  <a:schemeClr val="bg1"/>
                </a:solidFill>
                <a:latin typeface="宋体" pitchFamily="2" charset="-122"/>
              </a:rPr>
              <a:t>的抗干扰和可靠性的特点：</a:t>
            </a:r>
          </a:p>
        </p:txBody>
      </p:sp>
      <p:sp>
        <p:nvSpPr>
          <p:cNvPr id="26627" name="Rectangle 3"/>
          <p:cNvSpPr>
            <a:spLocks noChangeArrowheads="1"/>
          </p:cNvSpPr>
          <p:nvPr/>
        </p:nvSpPr>
        <p:spPr bwMode="auto">
          <a:xfrm>
            <a:off x="330200" y="3141663"/>
            <a:ext cx="3943350" cy="3021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342900" indent="-342900" algn="l"/>
            <a:r>
              <a:rPr lang="zh-CN" altLang="en-US">
                <a:latin typeface="宋体" pitchFamily="2" charset="-122"/>
              </a:rPr>
              <a:t>一</a:t>
            </a:r>
            <a:r>
              <a:rPr lang="en-US" altLang="zh-CN">
                <a:latin typeface="宋体" pitchFamily="2" charset="-122"/>
              </a:rPr>
              <a:t>.</a:t>
            </a:r>
            <a:r>
              <a:rPr lang="zh-CN" altLang="en-US">
                <a:latin typeface="宋体" pitchFamily="2" charset="-122"/>
              </a:rPr>
              <a:t>原理上措施</a:t>
            </a:r>
          </a:p>
          <a:p>
            <a:pPr marL="342900" indent="-342900" algn="l">
              <a:buFont typeface="Wingdings" pitchFamily="2" charset="2"/>
              <a:buChar char="Ø"/>
            </a:pPr>
            <a:r>
              <a:rPr lang="zh-CN" altLang="en-US">
                <a:latin typeface="宋体" pitchFamily="2" charset="-122"/>
              </a:rPr>
              <a:t>电磁隔离</a:t>
            </a:r>
          </a:p>
          <a:p>
            <a:pPr marL="342900" indent="-342900" algn="l">
              <a:buFont typeface="Wingdings" pitchFamily="2" charset="2"/>
              <a:buChar char="Ø"/>
            </a:pPr>
            <a:r>
              <a:rPr lang="zh-CN" altLang="en-US">
                <a:latin typeface="宋体" pitchFamily="2" charset="-122"/>
              </a:rPr>
              <a:t>光电隔离</a:t>
            </a:r>
          </a:p>
          <a:p>
            <a:pPr marL="342900" indent="-342900" algn="l">
              <a:buFont typeface="Wingdings" pitchFamily="2" charset="2"/>
              <a:buChar char="Ø"/>
            </a:pPr>
            <a:r>
              <a:rPr lang="zh-CN" altLang="en-US">
                <a:latin typeface="宋体" pitchFamily="2" charset="-122"/>
              </a:rPr>
              <a:t>安全隔离</a:t>
            </a:r>
          </a:p>
          <a:p>
            <a:pPr marL="342900" indent="-342900" algn="l"/>
            <a:r>
              <a:rPr lang="zh-CN" altLang="en-US"/>
              <a:t>二</a:t>
            </a:r>
            <a:r>
              <a:rPr lang="en-US" altLang="zh-CN"/>
              <a:t>.</a:t>
            </a:r>
            <a:r>
              <a:rPr lang="zh-CN" altLang="en-US"/>
              <a:t>电路上措施</a:t>
            </a:r>
          </a:p>
          <a:p>
            <a:pPr marL="342900" indent="-342900" algn="l">
              <a:buFont typeface="Wingdings" pitchFamily="2" charset="2"/>
              <a:buChar char="Ø"/>
            </a:pPr>
            <a:r>
              <a:rPr lang="zh-CN" altLang="en-US"/>
              <a:t>输入、输出间隔离（二隔离）</a:t>
            </a:r>
          </a:p>
          <a:p>
            <a:pPr marL="342900" indent="-342900" algn="l">
              <a:buFont typeface="Wingdings" pitchFamily="2" charset="2"/>
              <a:buChar char="Ø"/>
            </a:pPr>
            <a:r>
              <a:rPr lang="zh-CN" altLang="en-US"/>
              <a:t>输入、输出、电源间相互隔离（三隔离）</a:t>
            </a:r>
          </a:p>
          <a:p>
            <a:pPr marL="342900" indent="-342900" algn="l"/>
            <a:r>
              <a:rPr lang="zh-CN" altLang="en-US"/>
              <a:t>三</a:t>
            </a:r>
            <a:r>
              <a:rPr lang="en-US" altLang="zh-CN"/>
              <a:t>.</a:t>
            </a:r>
            <a:r>
              <a:rPr lang="zh-CN" altLang="en-US"/>
              <a:t>产品上措施</a:t>
            </a:r>
          </a:p>
          <a:p>
            <a:pPr marL="342900" indent="-342900" algn="l">
              <a:buFont typeface="Wingdings" pitchFamily="2" charset="2"/>
              <a:buChar char="Ø"/>
            </a:pPr>
            <a:r>
              <a:rPr lang="zh-CN" altLang="en-US"/>
              <a:t>磁路对称的电磁屏蔽（专利）</a:t>
            </a:r>
          </a:p>
          <a:p>
            <a:pPr marL="342900" indent="-342900" algn="l">
              <a:buFont typeface="Wingdings" pitchFamily="2" charset="2"/>
              <a:buChar char="Ø"/>
            </a:pPr>
            <a:r>
              <a:rPr lang="zh-CN" altLang="en-US"/>
              <a:t>电场屏蔽</a:t>
            </a:r>
          </a:p>
        </p:txBody>
      </p:sp>
      <p:sp>
        <p:nvSpPr>
          <p:cNvPr id="26628" name="Rectangle 4"/>
          <p:cNvSpPr>
            <a:spLocks noChangeArrowheads="1"/>
          </p:cNvSpPr>
          <p:nvPr/>
        </p:nvSpPr>
        <p:spPr bwMode="auto">
          <a:xfrm>
            <a:off x="220663" y="2565400"/>
            <a:ext cx="4138612"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6629" name="Text Box 5"/>
          <p:cNvSpPr txBox="1">
            <a:spLocks noChangeArrowheads="1"/>
          </p:cNvSpPr>
          <p:nvPr/>
        </p:nvSpPr>
        <p:spPr bwMode="auto">
          <a:xfrm>
            <a:off x="523875" y="2628900"/>
            <a:ext cx="3532188"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rPr>
              <a:t>抗干扰上的措施</a:t>
            </a:r>
          </a:p>
        </p:txBody>
      </p:sp>
      <p:sp>
        <p:nvSpPr>
          <p:cNvPr id="26630" name="Rectangle 6"/>
          <p:cNvSpPr>
            <a:spLocks noChangeArrowheads="1"/>
          </p:cNvSpPr>
          <p:nvPr/>
        </p:nvSpPr>
        <p:spPr bwMode="auto">
          <a:xfrm>
            <a:off x="220663" y="3101975"/>
            <a:ext cx="4138612"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6631" name="Rectangle 7"/>
          <p:cNvSpPr>
            <a:spLocks noChangeArrowheads="1"/>
          </p:cNvSpPr>
          <p:nvPr/>
        </p:nvSpPr>
        <p:spPr bwMode="auto">
          <a:xfrm>
            <a:off x="4719638" y="3141663"/>
            <a:ext cx="3943350" cy="347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342900" indent="-342900" algn="l"/>
            <a:r>
              <a:rPr lang="zh-CN" altLang="en-US" sz="2000">
                <a:latin typeface="宋体" pitchFamily="2" charset="-122"/>
              </a:rPr>
              <a:t>一</a:t>
            </a:r>
            <a:r>
              <a:rPr lang="en-US" altLang="zh-CN" sz="2000">
                <a:latin typeface="宋体" pitchFamily="2" charset="-122"/>
              </a:rPr>
              <a:t>.</a:t>
            </a:r>
            <a:r>
              <a:rPr lang="zh-CN" altLang="en-US" sz="2000">
                <a:latin typeface="宋体" pitchFamily="2" charset="-122"/>
              </a:rPr>
              <a:t>措施上</a:t>
            </a:r>
          </a:p>
          <a:p>
            <a:pPr marL="342900" indent="-342900" algn="l">
              <a:buFont typeface="Wingdings" pitchFamily="2" charset="2"/>
              <a:buChar char="Ø"/>
            </a:pPr>
            <a:r>
              <a:rPr lang="zh-CN" altLang="en-US" sz="2000">
                <a:latin typeface="宋体" pitchFamily="2" charset="-122"/>
              </a:rPr>
              <a:t>严格器件等级选择</a:t>
            </a:r>
          </a:p>
          <a:p>
            <a:pPr marL="342900" indent="-342900" algn="l">
              <a:buFont typeface="Wingdings" pitchFamily="2" charset="2"/>
              <a:buChar char="Ø"/>
            </a:pPr>
            <a:r>
              <a:rPr lang="zh-CN" altLang="en-US" sz="2000">
                <a:latin typeface="宋体" pitchFamily="2" charset="-122"/>
              </a:rPr>
              <a:t>严把器件失效率</a:t>
            </a:r>
          </a:p>
          <a:p>
            <a:pPr marL="342900" indent="-342900" algn="l">
              <a:buFont typeface="Wingdings" pitchFamily="2" charset="2"/>
              <a:buChar char="Ø"/>
            </a:pPr>
            <a:r>
              <a:rPr lang="zh-CN" altLang="en-US" sz="2000">
                <a:latin typeface="宋体" pitchFamily="2" charset="-122"/>
              </a:rPr>
              <a:t>按需实用性搭配指标</a:t>
            </a:r>
          </a:p>
          <a:p>
            <a:pPr marL="342900" indent="-342900" algn="l">
              <a:buFont typeface="Wingdings" pitchFamily="2" charset="2"/>
              <a:buChar char="Ø"/>
            </a:pPr>
            <a:r>
              <a:rPr lang="zh-CN" altLang="en-US" sz="2000">
                <a:latin typeface="宋体" pitchFamily="2" charset="-122"/>
              </a:rPr>
              <a:t>用体系和认证验证</a:t>
            </a:r>
          </a:p>
          <a:p>
            <a:pPr marL="342900" indent="-342900" algn="l"/>
            <a:r>
              <a:rPr lang="zh-CN" altLang="en-US"/>
              <a:t>二</a:t>
            </a:r>
            <a:r>
              <a:rPr lang="en-US" altLang="zh-CN"/>
              <a:t>.</a:t>
            </a:r>
            <a:r>
              <a:rPr lang="zh-CN" altLang="en-US"/>
              <a:t>性能上</a:t>
            </a:r>
          </a:p>
          <a:p>
            <a:pPr marL="342900" indent="-342900" algn="l">
              <a:buFont typeface="Wingdings" pitchFamily="2" charset="2"/>
              <a:buChar char="Ø"/>
            </a:pPr>
            <a:r>
              <a:rPr lang="zh-CN" altLang="en-US"/>
              <a:t>零漂、时漂、温漂上的严控</a:t>
            </a:r>
          </a:p>
          <a:p>
            <a:pPr marL="342900" indent="-342900" algn="l">
              <a:buFont typeface="Wingdings" pitchFamily="2" charset="2"/>
              <a:buChar char="Ø"/>
            </a:pPr>
            <a:r>
              <a:rPr lang="zh-CN" altLang="en-US"/>
              <a:t>对生产、返修、损坏环节上严格</a:t>
            </a:r>
          </a:p>
          <a:p>
            <a:pPr marL="342900" indent="-342900" algn="l"/>
            <a:r>
              <a:rPr lang="zh-CN" altLang="en-US"/>
              <a:t>       追溯产品失效的技术原因</a:t>
            </a:r>
          </a:p>
          <a:p>
            <a:pPr marL="342900" indent="-342900" algn="l">
              <a:buFont typeface="Wingdings" pitchFamily="2" charset="2"/>
              <a:buChar char="Ø"/>
            </a:pPr>
            <a:endParaRPr lang="zh-CN" altLang="en-US"/>
          </a:p>
          <a:p>
            <a:pPr marL="342900" indent="-342900" algn="l">
              <a:buFont typeface="Wingdings" pitchFamily="2" charset="2"/>
              <a:buChar char="Ø"/>
            </a:pPr>
            <a:endParaRPr lang="zh-CN" altLang="en-US"/>
          </a:p>
          <a:p>
            <a:pPr marL="342900" indent="-342900" algn="l"/>
            <a:endParaRPr lang="zh-CN" altLang="en-US"/>
          </a:p>
        </p:txBody>
      </p:sp>
      <p:sp>
        <p:nvSpPr>
          <p:cNvPr id="26632" name="Rectangle 8"/>
          <p:cNvSpPr>
            <a:spLocks noChangeArrowheads="1"/>
          </p:cNvSpPr>
          <p:nvPr/>
        </p:nvSpPr>
        <p:spPr bwMode="auto">
          <a:xfrm>
            <a:off x="4610100" y="2565400"/>
            <a:ext cx="4138613"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6633" name="Text Box 9"/>
          <p:cNvSpPr txBox="1">
            <a:spLocks noChangeArrowheads="1"/>
          </p:cNvSpPr>
          <p:nvPr/>
        </p:nvSpPr>
        <p:spPr bwMode="auto">
          <a:xfrm>
            <a:off x="4913313" y="2628900"/>
            <a:ext cx="3532187" cy="307975"/>
          </a:xfrm>
          <a:prstGeom prst="rect">
            <a:avLst/>
          </a:prstGeom>
          <a:solidFill>
            <a:srgbClr val="CC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rPr>
              <a:t>可靠性上的措施</a:t>
            </a:r>
          </a:p>
        </p:txBody>
      </p:sp>
      <p:sp>
        <p:nvSpPr>
          <p:cNvPr id="26634" name="Rectangle 10"/>
          <p:cNvSpPr>
            <a:spLocks noChangeArrowheads="1"/>
          </p:cNvSpPr>
          <p:nvPr/>
        </p:nvSpPr>
        <p:spPr bwMode="auto">
          <a:xfrm>
            <a:off x="4610100" y="3101975"/>
            <a:ext cx="4138613"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产品总体特点（一）</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33"/>
          <p:cNvSpPr>
            <a:spLocks noChangeArrowheads="1"/>
          </p:cNvSpPr>
          <p:nvPr/>
        </p:nvSpPr>
        <p:spPr bwMode="auto">
          <a:xfrm>
            <a:off x="287338" y="1773238"/>
            <a:ext cx="4071937" cy="406400"/>
          </a:xfrm>
          <a:prstGeom prst="roundRect">
            <a:avLst>
              <a:gd name="adj" fmla="val 14468"/>
            </a:avLst>
          </a:prstGeom>
          <a:solidFill>
            <a:srgbClr val="03803C"/>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lgn="l" defTabSz="995363">
              <a:spcBef>
                <a:spcPct val="50000"/>
              </a:spcBef>
            </a:pPr>
            <a:r>
              <a:rPr lang="en-US" altLang="zh-CN" sz="2400" b="1">
                <a:solidFill>
                  <a:schemeClr val="bg1"/>
                </a:solidFill>
                <a:latin typeface="宋体" pitchFamily="2" charset="-122"/>
              </a:rPr>
              <a:t>SSET</a:t>
            </a:r>
            <a:r>
              <a:rPr lang="zh-CN" altLang="zh-CN" sz="2400" b="1">
                <a:solidFill>
                  <a:schemeClr val="bg1"/>
                </a:solidFill>
                <a:latin typeface="宋体" pitchFamily="2" charset="-122"/>
              </a:rPr>
              <a:t>品牌产品</a:t>
            </a:r>
            <a:r>
              <a:rPr lang="zh-CN" altLang="en-US" sz="2400" b="1">
                <a:solidFill>
                  <a:schemeClr val="bg1"/>
                </a:solidFill>
                <a:latin typeface="宋体" pitchFamily="2" charset="-122"/>
              </a:rPr>
              <a:t>的输出特点：</a:t>
            </a:r>
          </a:p>
        </p:txBody>
      </p:sp>
      <p:sp>
        <p:nvSpPr>
          <p:cNvPr id="27651" name="Rectangle 3"/>
          <p:cNvSpPr>
            <a:spLocks noChangeArrowheads="1"/>
          </p:cNvSpPr>
          <p:nvPr/>
        </p:nvSpPr>
        <p:spPr bwMode="auto">
          <a:xfrm>
            <a:off x="330200" y="3216275"/>
            <a:ext cx="3943350" cy="184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342900" indent="-342900" algn="l">
              <a:buFont typeface="Wingdings" pitchFamily="2" charset="2"/>
              <a:buChar char="Ø"/>
            </a:pPr>
            <a:r>
              <a:rPr lang="zh-CN" altLang="en-US" sz="2000">
                <a:latin typeface="宋体" pitchFamily="2" charset="-122"/>
              </a:rPr>
              <a:t>标准电流信号</a:t>
            </a:r>
          </a:p>
          <a:p>
            <a:pPr marL="342900" indent="-342900" algn="l">
              <a:buFont typeface="Wingdings" pitchFamily="2" charset="2"/>
              <a:buChar char="Ø"/>
            </a:pPr>
            <a:r>
              <a:rPr lang="zh-CN" altLang="en-US" sz="2000">
                <a:latin typeface="宋体" pitchFamily="2" charset="-122"/>
              </a:rPr>
              <a:t>标准电压信号</a:t>
            </a:r>
          </a:p>
          <a:p>
            <a:pPr marL="342900" indent="-342900" algn="l">
              <a:buFont typeface="Wingdings" pitchFamily="2" charset="2"/>
              <a:buChar char="Ø"/>
            </a:pPr>
            <a:r>
              <a:rPr lang="zh-CN" altLang="en-US" sz="2000">
                <a:latin typeface="宋体" pitchFamily="2" charset="-122"/>
              </a:rPr>
              <a:t>跟踪信号输出</a:t>
            </a:r>
          </a:p>
          <a:p>
            <a:pPr marL="342900" indent="-342900" algn="l">
              <a:buFont typeface="Wingdings" pitchFamily="2" charset="2"/>
              <a:buChar char="Ø"/>
            </a:pPr>
            <a:r>
              <a:rPr lang="zh-CN" altLang="en-US" sz="2000">
                <a:latin typeface="宋体" pitchFamily="2" charset="-122"/>
              </a:rPr>
              <a:t>自定信号输出</a:t>
            </a:r>
            <a:endParaRPr lang="en-US" altLang="zh-CN" sz="2000">
              <a:latin typeface="宋体" pitchFamily="2" charset="-122"/>
            </a:endParaRPr>
          </a:p>
          <a:p>
            <a:pPr marL="342900" indent="-342900" algn="l">
              <a:buFont typeface="Wingdings" pitchFamily="2" charset="2"/>
              <a:buChar char="Ø"/>
            </a:pPr>
            <a:r>
              <a:rPr lang="zh-CN" altLang="en-US" sz="2000">
                <a:latin typeface="宋体" pitchFamily="2" charset="-122"/>
              </a:rPr>
              <a:t>频率输出</a:t>
            </a:r>
            <a:endParaRPr lang="en-US" altLang="zh-CN" sz="2000">
              <a:latin typeface="宋体" pitchFamily="2" charset="-122"/>
            </a:endParaRPr>
          </a:p>
          <a:p>
            <a:pPr marL="342900" indent="-342900" algn="l">
              <a:buFont typeface="Wingdings" pitchFamily="2" charset="2"/>
              <a:buChar char="Ø"/>
            </a:pPr>
            <a:r>
              <a:rPr lang="zh-CN" altLang="en-US" sz="2000">
                <a:latin typeface="宋体" pitchFamily="2" charset="-122"/>
              </a:rPr>
              <a:t>开关量输出</a:t>
            </a:r>
          </a:p>
        </p:txBody>
      </p:sp>
      <p:sp>
        <p:nvSpPr>
          <p:cNvPr id="27652" name="Rectangle 4"/>
          <p:cNvSpPr>
            <a:spLocks noChangeArrowheads="1"/>
          </p:cNvSpPr>
          <p:nvPr/>
        </p:nvSpPr>
        <p:spPr bwMode="auto">
          <a:xfrm>
            <a:off x="220663" y="2565400"/>
            <a:ext cx="4138612"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5" name="Text Box 5"/>
          <p:cNvSpPr txBox="1">
            <a:spLocks noChangeArrowheads="1"/>
          </p:cNvSpPr>
          <p:nvPr/>
        </p:nvSpPr>
        <p:spPr bwMode="auto">
          <a:xfrm>
            <a:off x="523875" y="2628900"/>
            <a:ext cx="3532188"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defRPr/>
            </a:pPr>
            <a:r>
              <a:rPr lang="zh-CN" altLang="en-US" sz="2000" b="1" dirty="0">
                <a:solidFill>
                  <a:schemeClr val="bg1"/>
                </a:solidFill>
                <a:latin typeface="+mn-ea"/>
                <a:ea typeface="+mn-ea"/>
              </a:rPr>
              <a:t>模拟量输出</a:t>
            </a:r>
          </a:p>
        </p:txBody>
      </p:sp>
      <p:sp>
        <p:nvSpPr>
          <p:cNvPr id="27654" name="Rectangle 6"/>
          <p:cNvSpPr>
            <a:spLocks noChangeArrowheads="1"/>
          </p:cNvSpPr>
          <p:nvPr/>
        </p:nvSpPr>
        <p:spPr bwMode="auto">
          <a:xfrm>
            <a:off x="220663" y="3101975"/>
            <a:ext cx="4138612"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7655" name="Rectangle 7"/>
          <p:cNvSpPr>
            <a:spLocks noChangeArrowheads="1"/>
          </p:cNvSpPr>
          <p:nvPr/>
        </p:nvSpPr>
        <p:spPr bwMode="auto">
          <a:xfrm>
            <a:off x="4719638" y="3216275"/>
            <a:ext cx="3943350" cy="1938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285750" indent="-285750" algn="l">
              <a:buFont typeface="Wingdings" pitchFamily="2" charset="2"/>
              <a:buChar char="Ø"/>
            </a:pPr>
            <a:r>
              <a:rPr lang="en-US" altLang="zh-CN">
                <a:latin typeface="宋体" pitchFamily="2" charset="-122"/>
              </a:rPr>
              <a:t>RS485</a:t>
            </a:r>
          </a:p>
          <a:p>
            <a:pPr marL="285750" indent="-285750" algn="l">
              <a:buFont typeface="Wingdings" pitchFamily="2" charset="2"/>
              <a:buChar char="Ø"/>
            </a:pPr>
            <a:r>
              <a:rPr lang="en-US" altLang="zh-CN">
                <a:latin typeface="宋体" pitchFamily="2" charset="-122"/>
              </a:rPr>
              <a:t>RS232</a:t>
            </a:r>
          </a:p>
          <a:p>
            <a:pPr marL="285750" indent="-285750" algn="l">
              <a:buFont typeface="Wingdings" pitchFamily="2" charset="2"/>
              <a:buChar char="Ø"/>
            </a:pPr>
            <a:r>
              <a:rPr lang="zh-CN" altLang="zh-CN">
                <a:latin typeface="宋体" pitchFamily="2" charset="-122"/>
              </a:rPr>
              <a:t>以太网</a:t>
            </a:r>
            <a:endParaRPr lang="en-US" altLang="zh-CN">
              <a:latin typeface="宋体" pitchFamily="2" charset="-122"/>
            </a:endParaRPr>
          </a:p>
          <a:p>
            <a:pPr marL="285750" indent="-285750" algn="l">
              <a:buFont typeface="Wingdings" pitchFamily="2" charset="2"/>
              <a:buChar char="Ø"/>
            </a:pPr>
            <a:r>
              <a:rPr lang="en-US" altLang="zh-CN">
                <a:latin typeface="宋体" pitchFamily="2" charset="-122"/>
              </a:rPr>
              <a:t>Zigbee</a:t>
            </a:r>
          </a:p>
          <a:p>
            <a:pPr marL="285750" indent="-285750" algn="l">
              <a:buFont typeface="Wingdings" pitchFamily="2" charset="2"/>
              <a:buChar char="Ø"/>
            </a:pPr>
            <a:r>
              <a:rPr lang="zh-CN" altLang="en-US">
                <a:latin typeface="宋体" pitchFamily="2" charset="-122"/>
              </a:rPr>
              <a:t>C</a:t>
            </a:r>
            <a:r>
              <a:rPr lang="en-US" altLang="zh-CN">
                <a:latin typeface="宋体" pitchFamily="2" charset="-122"/>
              </a:rPr>
              <a:t>AN</a:t>
            </a:r>
            <a:r>
              <a:rPr lang="zh-CN" altLang="en-US">
                <a:latin typeface="宋体" pitchFamily="2" charset="-122"/>
              </a:rPr>
              <a:t>总线</a:t>
            </a:r>
          </a:p>
          <a:p>
            <a:pPr marL="285750" indent="-285750" algn="l">
              <a:buFont typeface="Wingdings" pitchFamily="2" charset="2"/>
              <a:buChar char="Ø"/>
            </a:pPr>
            <a:r>
              <a:rPr lang="zh-CN" altLang="en-US">
                <a:latin typeface="宋体" pitchFamily="2" charset="-122"/>
              </a:rPr>
              <a:t>自定义专用无线协议</a:t>
            </a:r>
            <a:endParaRPr lang="en-US" altLang="zh-CN">
              <a:latin typeface="宋体" pitchFamily="2" charset="-122"/>
            </a:endParaRPr>
          </a:p>
          <a:p>
            <a:pPr marL="285750" indent="-285750" algn="l">
              <a:buFont typeface="Wingdings" pitchFamily="2" charset="2"/>
              <a:buChar char="Ø"/>
            </a:pPr>
            <a:r>
              <a:rPr lang="en-US" altLang="zh-CN">
                <a:latin typeface="宋体" pitchFamily="2" charset="-122"/>
              </a:rPr>
              <a:t>LED</a:t>
            </a:r>
            <a:r>
              <a:rPr lang="zh-CN" altLang="en-US">
                <a:latin typeface="宋体" pitchFamily="2" charset="-122"/>
              </a:rPr>
              <a:t>显示</a:t>
            </a:r>
          </a:p>
        </p:txBody>
      </p:sp>
      <p:sp>
        <p:nvSpPr>
          <p:cNvPr id="27656" name="Rectangle 8"/>
          <p:cNvSpPr>
            <a:spLocks noChangeArrowheads="1"/>
          </p:cNvSpPr>
          <p:nvPr/>
        </p:nvSpPr>
        <p:spPr bwMode="auto">
          <a:xfrm>
            <a:off x="4610100" y="2565400"/>
            <a:ext cx="4138613"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7657" name="Text Box 9"/>
          <p:cNvSpPr txBox="1">
            <a:spLocks noChangeArrowheads="1"/>
          </p:cNvSpPr>
          <p:nvPr/>
        </p:nvSpPr>
        <p:spPr bwMode="auto">
          <a:xfrm>
            <a:off x="4913313" y="2628900"/>
            <a:ext cx="3532187"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rPr>
              <a:t>数字量输出</a:t>
            </a:r>
          </a:p>
        </p:txBody>
      </p:sp>
      <p:sp>
        <p:nvSpPr>
          <p:cNvPr id="27658" name="Rectangle 10"/>
          <p:cNvSpPr>
            <a:spLocks noChangeArrowheads="1"/>
          </p:cNvSpPr>
          <p:nvPr/>
        </p:nvSpPr>
        <p:spPr bwMode="auto">
          <a:xfrm>
            <a:off x="4610100" y="3101975"/>
            <a:ext cx="4138613"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产品总体特点（二）</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ChangeArrowheads="1"/>
          </p:cNvSpPr>
          <p:nvPr/>
        </p:nvSpPr>
        <p:spPr bwMode="auto">
          <a:xfrm>
            <a:off x="330200" y="3216275"/>
            <a:ext cx="3943350" cy="92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342900" indent="-342900" algn="l">
              <a:buFont typeface="Wingdings" pitchFamily="2" charset="2"/>
              <a:buChar char="Ø"/>
            </a:pPr>
            <a:r>
              <a:rPr lang="zh-CN" altLang="en-US" sz="2000">
                <a:latin typeface="宋体" pitchFamily="2" charset="-122"/>
              </a:rPr>
              <a:t>微型化（高铁）</a:t>
            </a:r>
          </a:p>
          <a:p>
            <a:pPr marL="342900" indent="-342900" algn="l">
              <a:buFont typeface="Wingdings" pitchFamily="2" charset="2"/>
              <a:buChar char="Ø"/>
            </a:pPr>
            <a:r>
              <a:rPr lang="zh-CN" altLang="en-US" sz="2000">
                <a:latin typeface="宋体" pitchFamily="2" charset="-122"/>
              </a:rPr>
              <a:t>标准型（隔离器）</a:t>
            </a:r>
          </a:p>
          <a:p>
            <a:pPr marL="342900" indent="-342900" algn="l">
              <a:buFont typeface="Wingdings" pitchFamily="2" charset="2"/>
              <a:buChar char="Ø"/>
            </a:pPr>
            <a:r>
              <a:rPr lang="zh-CN" altLang="en-US" sz="2000">
                <a:latin typeface="宋体" pitchFamily="2" charset="-122"/>
              </a:rPr>
              <a:t>量身定做（煤机）</a:t>
            </a:r>
          </a:p>
        </p:txBody>
      </p:sp>
      <p:sp>
        <p:nvSpPr>
          <p:cNvPr id="28675" name="Rectangle 4"/>
          <p:cNvSpPr>
            <a:spLocks noChangeArrowheads="1"/>
          </p:cNvSpPr>
          <p:nvPr/>
        </p:nvSpPr>
        <p:spPr bwMode="auto">
          <a:xfrm>
            <a:off x="220663" y="2565400"/>
            <a:ext cx="4138612"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5" name="Text Box 5"/>
          <p:cNvSpPr txBox="1">
            <a:spLocks noChangeArrowheads="1"/>
          </p:cNvSpPr>
          <p:nvPr/>
        </p:nvSpPr>
        <p:spPr bwMode="auto">
          <a:xfrm>
            <a:off x="523875" y="2628900"/>
            <a:ext cx="3532188"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defRPr/>
            </a:pPr>
            <a:r>
              <a:rPr lang="zh-CN" altLang="en-US" sz="2000" b="1" dirty="0">
                <a:solidFill>
                  <a:schemeClr val="bg1"/>
                </a:solidFill>
                <a:latin typeface="+mn-ea"/>
                <a:ea typeface="+mn-ea"/>
              </a:rPr>
              <a:t>产品结构</a:t>
            </a:r>
          </a:p>
        </p:txBody>
      </p:sp>
      <p:sp>
        <p:nvSpPr>
          <p:cNvPr id="28677" name="Rectangle 6"/>
          <p:cNvSpPr>
            <a:spLocks noChangeArrowheads="1"/>
          </p:cNvSpPr>
          <p:nvPr/>
        </p:nvSpPr>
        <p:spPr bwMode="auto">
          <a:xfrm>
            <a:off x="220663" y="3101975"/>
            <a:ext cx="4138612"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28678" name="Rectangle 7"/>
          <p:cNvSpPr>
            <a:spLocks noChangeArrowheads="1"/>
          </p:cNvSpPr>
          <p:nvPr/>
        </p:nvSpPr>
        <p:spPr bwMode="auto">
          <a:xfrm>
            <a:off x="4719638" y="3216275"/>
            <a:ext cx="3943350" cy="1230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342900" indent="-342900" algn="l">
              <a:buFont typeface="Wingdings" pitchFamily="2" charset="2"/>
              <a:buChar char="Ø"/>
            </a:pPr>
            <a:r>
              <a:rPr lang="en-US" altLang="zh-CN" sz="2000">
                <a:latin typeface="宋体" pitchFamily="2" charset="-122"/>
              </a:rPr>
              <a:t>PCB</a:t>
            </a:r>
            <a:endParaRPr lang="zh-CN" altLang="en-US" sz="2000">
              <a:latin typeface="宋体" pitchFamily="2" charset="-122"/>
            </a:endParaRPr>
          </a:p>
          <a:p>
            <a:pPr marL="342900" indent="-342900" algn="l">
              <a:buFont typeface="Wingdings" pitchFamily="2" charset="2"/>
              <a:buChar char="Ø"/>
            </a:pPr>
            <a:r>
              <a:rPr lang="zh-CN" altLang="en-US" sz="2000">
                <a:latin typeface="宋体" pitchFamily="2" charset="-122"/>
              </a:rPr>
              <a:t>卡式</a:t>
            </a:r>
          </a:p>
          <a:p>
            <a:pPr marL="342900" indent="-342900" algn="l">
              <a:buFont typeface="Wingdings" pitchFamily="2" charset="2"/>
              <a:buChar char="Ø"/>
            </a:pPr>
            <a:r>
              <a:rPr lang="zh-CN" altLang="en-US" sz="2000">
                <a:latin typeface="宋体" pitchFamily="2" charset="-122"/>
              </a:rPr>
              <a:t>螺孔</a:t>
            </a:r>
            <a:endParaRPr lang="en-US" altLang="zh-CN" sz="2000">
              <a:latin typeface="宋体" pitchFamily="2" charset="-122"/>
            </a:endParaRPr>
          </a:p>
          <a:p>
            <a:pPr marL="342900" indent="-342900" algn="l">
              <a:buFont typeface="Wingdings" pitchFamily="2" charset="2"/>
              <a:buChar char="Ø"/>
            </a:pPr>
            <a:r>
              <a:rPr lang="zh-CN" altLang="en-US" sz="2000">
                <a:latin typeface="宋体" pitchFamily="2" charset="-122"/>
              </a:rPr>
              <a:t>导轨式</a:t>
            </a:r>
          </a:p>
        </p:txBody>
      </p:sp>
      <p:sp>
        <p:nvSpPr>
          <p:cNvPr id="28679" name="Rectangle 8"/>
          <p:cNvSpPr>
            <a:spLocks noChangeArrowheads="1"/>
          </p:cNvSpPr>
          <p:nvPr/>
        </p:nvSpPr>
        <p:spPr bwMode="auto">
          <a:xfrm>
            <a:off x="4610100" y="2565400"/>
            <a:ext cx="4138613" cy="438150"/>
          </a:xfrm>
          <a:prstGeom prst="rect">
            <a:avLst/>
          </a:prstGeom>
          <a:solidFill>
            <a:srgbClr val="CC0000"/>
          </a:solidFill>
          <a:ln>
            <a:noFill/>
          </a:ln>
          <a:effectLst>
            <a:outerShdw dist="35921"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l"/>
            <a:endParaRPr lang="zh-CN" altLang="en-US"/>
          </a:p>
        </p:txBody>
      </p:sp>
      <p:sp>
        <p:nvSpPr>
          <p:cNvPr id="28680" name="Text Box 9"/>
          <p:cNvSpPr txBox="1">
            <a:spLocks noChangeArrowheads="1"/>
          </p:cNvSpPr>
          <p:nvPr/>
        </p:nvSpPr>
        <p:spPr bwMode="auto">
          <a:xfrm>
            <a:off x="4913313" y="2628900"/>
            <a:ext cx="3532187"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rPr>
              <a:t>安装方式</a:t>
            </a:r>
          </a:p>
        </p:txBody>
      </p:sp>
      <p:sp>
        <p:nvSpPr>
          <p:cNvPr id="28681" name="Rectangle 10"/>
          <p:cNvSpPr>
            <a:spLocks noChangeArrowheads="1"/>
          </p:cNvSpPr>
          <p:nvPr/>
        </p:nvSpPr>
        <p:spPr bwMode="auto">
          <a:xfrm>
            <a:off x="4610100" y="3101975"/>
            <a:ext cx="4138613" cy="311150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l"/>
            <a:endParaRPr lang="zh-CN" altLang="en-US"/>
          </a:p>
        </p:txBody>
      </p:sp>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产品总体特点（三）</a:t>
            </a:r>
          </a:p>
        </p:txBody>
      </p:sp>
      <p:sp>
        <p:nvSpPr>
          <p:cNvPr id="28683" name="AutoShape 33"/>
          <p:cNvSpPr>
            <a:spLocks noChangeArrowheads="1"/>
          </p:cNvSpPr>
          <p:nvPr/>
        </p:nvSpPr>
        <p:spPr bwMode="auto">
          <a:xfrm>
            <a:off x="287338" y="1773238"/>
            <a:ext cx="4071937" cy="406400"/>
          </a:xfrm>
          <a:prstGeom prst="roundRect">
            <a:avLst>
              <a:gd name="adj" fmla="val 14468"/>
            </a:avLst>
          </a:prstGeom>
          <a:solidFill>
            <a:srgbClr val="03803C"/>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lgn="l" defTabSz="995363">
              <a:spcBef>
                <a:spcPct val="50000"/>
              </a:spcBef>
            </a:pPr>
            <a:r>
              <a:rPr lang="en-US" altLang="zh-CN" sz="2400" b="1">
                <a:solidFill>
                  <a:schemeClr val="bg1"/>
                </a:solidFill>
                <a:latin typeface="宋体" pitchFamily="2" charset="-122"/>
              </a:rPr>
              <a:t>SSET</a:t>
            </a:r>
            <a:r>
              <a:rPr lang="zh-CN" altLang="zh-CN" sz="2400" b="1">
                <a:solidFill>
                  <a:schemeClr val="bg1"/>
                </a:solidFill>
                <a:latin typeface="宋体" pitchFamily="2" charset="-122"/>
              </a:rPr>
              <a:t>品牌产品</a:t>
            </a:r>
            <a:r>
              <a:rPr lang="zh-CN" altLang="en-US" sz="2400" b="1">
                <a:solidFill>
                  <a:schemeClr val="bg1"/>
                </a:solidFill>
                <a:latin typeface="宋体" pitchFamily="2" charset="-122"/>
              </a:rPr>
              <a:t>的结构特点：</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11" name="TextBox 2">
            <a:hlinkClick r:id="" action="ppaction://noaction"/>
          </p:cNvPr>
          <p:cNvSpPr txBox="1">
            <a:spLocks noChangeArrowheads="1"/>
          </p:cNvSpPr>
          <p:nvPr/>
        </p:nvSpPr>
        <p:spPr bwMode="auto">
          <a:xfrm>
            <a:off x="395288" y="2205038"/>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一</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电流：</a:t>
            </a:r>
            <a:r>
              <a:rPr lang="zh-CN" altLang="en-US" sz="1600" smtClean="0">
                <a:solidFill>
                  <a:schemeClr val="bg1"/>
                </a:solidFill>
                <a:latin typeface="宋体" pitchFamily="2" charset="-122"/>
              </a:rPr>
              <a:t>交流、直流（脉动、双向）、交直流通用</a:t>
            </a:r>
            <a:endParaRPr lang="zh-CN" altLang="en-US" sz="1600" smtClean="0">
              <a:solidFill>
                <a:schemeClr val="bg1"/>
              </a:solidFill>
              <a:latin typeface="黑体" pitchFamily="2" charset="-122"/>
              <a:ea typeface="黑体" pitchFamily="2" charset="-122"/>
            </a:endParaRPr>
          </a:p>
        </p:txBody>
      </p:sp>
      <p:sp>
        <p:nvSpPr>
          <p:cNvPr id="21" name="TextBox 2">
            <a:hlinkClick r:id="" action="ppaction://noaction"/>
          </p:cNvPr>
          <p:cNvSpPr txBox="1">
            <a:spLocks noChangeArrowheads="1"/>
          </p:cNvSpPr>
          <p:nvPr/>
        </p:nvSpPr>
        <p:spPr bwMode="auto">
          <a:xfrm>
            <a:off x="395288" y="2565400"/>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defRPr/>
            </a:pPr>
            <a:r>
              <a:rPr lang="zh-CN" altLang="en-US" sz="1600" b="1" smtClean="0">
                <a:solidFill>
                  <a:schemeClr val="bg1"/>
                </a:solidFill>
                <a:latin typeface="黑体" pitchFamily="2" charset="-122"/>
                <a:ea typeface="黑体" pitchFamily="2" charset="-122"/>
              </a:rPr>
              <a:t>二</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电压：</a:t>
            </a:r>
            <a:r>
              <a:rPr lang="zh-CN" altLang="en-US" sz="1600" smtClean="0">
                <a:solidFill>
                  <a:schemeClr val="bg1"/>
                </a:solidFill>
                <a:latin typeface="宋体" pitchFamily="2" charset="-122"/>
              </a:rPr>
              <a:t>交流、直流（脉动、双向）、交直流通用</a:t>
            </a:r>
            <a:endParaRPr lang="en-US" altLang="zh-CN" sz="1600" smtClean="0">
              <a:solidFill>
                <a:schemeClr val="bg1"/>
              </a:solidFill>
              <a:latin typeface="宋体" pitchFamily="2" charset="-122"/>
            </a:endParaRPr>
          </a:p>
        </p:txBody>
      </p:sp>
      <p:sp>
        <p:nvSpPr>
          <p:cNvPr id="24" name="TextBox 2">
            <a:hlinkClick r:id="" action="ppaction://noaction"/>
          </p:cNvPr>
          <p:cNvSpPr txBox="1">
            <a:spLocks noChangeArrowheads="1"/>
          </p:cNvSpPr>
          <p:nvPr/>
        </p:nvSpPr>
        <p:spPr bwMode="auto">
          <a:xfrm>
            <a:off x="395288" y="2927350"/>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defRPr/>
            </a:pPr>
            <a:r>
              <a:rPr lang="zh-CN" altLang="en-US" sz="1600" b="1" smtClean="0">
                <a:solidFill>
                  <a:schemeClr val="bg1"/>
                </a:solidFill>
                <a:latin typeface="黑体" pitchFamily="2" charset="-122"/>
                <a:ea typeface="黑体" pitchFamily="2" charset="-122"/>
              </a:rPr>
              <a:t>三</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功率：</a:t>
            </a:r>
            <a:r>
              <a:rPr lang="zh-CN" altLang="en-US" sz="1600" smtClean="0">
                <a:solidFill>
                  <a:schemeClr val="bg1"/>
                </a:solidFill>
                <a:latin typeface="宋体" pitchFamily="2" charset="-122"/>
              </a:rPr>
              <a:t>有功功率、无功功率、功率因数、直流功率</a:t>
            </a:r>
            <a:endParaRPr lang="en-US" altLang="zh-CN" sz="1600" smtClean="0">
              <a:solidFill>
                <a:schemeClr val="bg1"/>
              </a:solidFill>
              <a:latin typeface="宋体" pitchFamily="2" charset="-122"/>
            </a:endParaRPr>
          </a:p>
        </p:txBody>
      </p:sp>
      <p:sp>
        <p:nvSpPr>
          <p:cNvPr id="27" name="TextBox 2">
            <a:hlinkClick r:id="" action="ppaction://noaction"/>
          </p:cNvPr>
          <p:cNvSpPr txBox="1">
            <a:spLocks noChangeArrowheads="1"/>
          </p:cNvSpPr>
          <p:nvPr/>
        </p:nvSpPr>
        <p:spPr bwMode="auto">
          <a:xfrm>
            <a:off x="395288" y="3284538"/>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defRPr/>
            </a:pPr>
            <a:r>
              <a:rPr lang="zh-CN" altLang="en-US" sz="1600" b="1" smtClean="0">
                <a:solidFill>
                  <a:schemeClr val="bg1"/>
                </a:solidFill>
                <a:latin typeface="黑体" pitchFamily="2" charset="-122"/>
                <a:ea typeface="黑体" pitchFamily="2" charset="-122"/>
              </a:rPr>
              <a:t>四</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频率：</a:t>
            </a:r>
            <a:r>
              <a:rPr lang="zh-CN" altLang="en-US" sz="1600" smtClean="0">
                <a:solidFill>
                  <a:schemeClr val="bg1"/>
                </a:solidFill>
                <a:latin typeface="宋体" pitchFamily="2" charset="-122"/>
              </a:rPr>
              <a:t>方波、正弦波、过零任意波、工频、高频</a:t>
            </a:r>
            <a:endParaRPr lang="en-US" altLang="zh-CN" sz="1600" smtClean="0">
              <a:solidFill>
                <a:schemeClr val="bg1"/>
              </a:solidFill>
              <a:latin typeface="宋体" pitchFamily="2" charset="-122"/>
            </a:endParaRPr>
          </a:p>
        </p:txBody>
      </p:sp>
      <p:sp>
        <p:nvSpPr>
          <p:cNvPr id="33" name="TextBox 2">
            <a:hlinkClick r:id="" action="ppaction://noaction"/>
          </p:cNvPr>
          <p:cNvSpPr txBox="1">
            <a:spLocks noChangeArrowheads="1"/>
          </p:cNvSpPr>
          <p:nvPr/>
        </p:nvSpPr>
        <p:spPr bwMode="auto">
          <a:xfrm>
            <a:off x="395288" y="3646488"/>
            <a:ext cx="6408737" cy="338137"/>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五</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电量多参数组合：</a:t>
            </a:r>
            <a:r>
              <a:rPr lang="zh-CN" altLang="en-US" sz="1600" smtClean="0">
                <a:solidFill>
                  <a:schemeClr val="bg1"/>
                </a:solidFill>
                <a:latin typeface="宋体" pitchFamily="2" charset="-122"/>
              </a:rPr>
              <a:t>电流、电压、功率、有功电度量、无功电度</a:t>
            </a:r>
            <a:endParaRPr lang="en-US" altLang="zh-CN" sz="1600" smtClean="0">
              <a:solidFill>
                <a:schemeClr val="bg1"/>
              </a:solidFill>
              <a:latin typeface="宋体" pitchFamily="2" charset="-122"/>
            </a:endParaRPr>
          </a:p>
        </p:txBody>
      </p:sp>
      <p:sp>
        <p:nvSpPr>
          <p:cNvPr id="29703" name="AutoShape 33"/>
          <p:cNvSpPr>
            <a:spLocks noChangeArrowheads="1"/>
          </p:cNvSpPr>
          <p:nvPr/>
        </p:nvSpPr>
        <p:spPr bwMode="auto">
          <a:xfrm>
            <a:off x="395288" y="1557338"/>
            <a:ext cx="5761037" cy="576262"/>
          </a:xfrm>
          <a:prstGeom prst="roundRect">
            <a:avLst>
              <a:gd name="adj" fmla="val 14468"/>
            </a:avLst>
          </a:prstGeom>
          <a:solidFill>
            <a:schemeClr val="bg1"/>
          </a:solidFill>
          <a:ln w="19050">
            <a:solidFill>
              <a:srgbClr val="FF0000"/>
            </a:solidFill>
            <a:round/>
            <a:headEnd/>
            <a:tailEnd/>
          </a:ln>
          <a:effectLst>
            <a:outerShdw dist="107763" dir="2700000" algn="ctr" rotWithShape="0">
              <a:schemeClr val="bg2">
                <a:alpha val="50000"/>
              </a:schemeClr>
            </a:outerShdw>
          </a:effectLst>
        </p:spPr>
        <p:txBody>
          <a:bodyPr wrap="none" anchor="ctr"/>
          <a:lstStyle/>
          <a:p>
            <a:pPr algn="l" defTabSz="995363">
              <a:spcBef>
                <a:spcPct val="50000"/>
              </a:spcBef>
            </a:pPr>
            <a:r>
              <a:rPr lang="en-US" altLang="zh-CN" sz="2000">
                <a:latin typeface="黑体" pitchFamily="2" charset="-122"/>
                <a:ea typeface="黑体" pitchFamily="2" charset="-122"/>
              </a:rPr>
              <a:t>SSET</a:t>
            </a:r>
            <a:r>
              <a:rPr lang="zh-CN" altLang="zh-CN" sz="2000">
                <a:latin typeface="黑体" pitchFamily="2" charset="-122"/>
                <a:ea typeface="黑体" pitchFamily="2" charset="-122"/>
              </a:rPr>
              <a:t>品牌产品</a:t>
            </a:r>
            <a:r>
              <a:rPr lang="zh-CN" altLang="en-US" sz="2000">
                <a:latin typeface="黑体" pitchFamily="2" charset="-122"/>
                <a:ea typeface="黑体" pitchFamily="2" charset="-122"/>
              </a:rPr>
              <a:t>计</a:t>
            </a:r>
            <a:r>
              <a:rPr lang="zh-CN" altLang="zh-CN" sz="2000">
                <a:latin typeface="黑体" pitchFamily="2" charset="-122"/>
                <a:ea typeface="黑体" pitchFamily="2" charset="-122"/>
              </a:rPr>
              <a:t>有</a:t>
            </a:r>
            <a:r>
              <a:rPr lang="en-US" altLang="zh-CN" sz="2000">
                <a:latin typeface="黑体" pitchFamily="2" charset="-122"/>
                <a:ea typeface="黑体" pitchFamily="2" charset="-122"/>
              </a:rPr>
              <a:t>12</a:t>
            </a:r>
            <a:r>
              <a:rPr lang="zh-CN" altLang="en-US" sz="2000">
                <a:latin typeface="黑体" pitchFamily="2" charset="-122"/>
                <a:ea typeface="黑体" pitchFamily="2" charset="-122"/>
              </a:rPr>
              <a:t>大类产品，</a:t>
            </a:r>
            <a:r>
              <a:rPr lang="en-US" altLang="zh-CN" sz="2000">
                <a:latin typeface="黑体" pitchFamily="2" charset="-122"/>
                <a:ea typeface="黑体" pitchFamily="2" charset="-122"/>
              </a:rPr>
              <a:t>4000</a:t>
            </a:r>
            <a:r>
              <a:rPr lang="zh-CN" altLang="en-US" sz="2000">
                <a:latin typeface="黑体" pitchFamily="2" charset="-122"/>
                <a:ea typeface="黑体" pitchFamily="2" charset="-122"/>
              </a:rPr>
              <a:t>多个规格产品</a:t>
            </a:r>
            <a:r>
              <a:rPr lang="en-US" altLang="zh-CN" sz="2000">
                <a:latin typeface="黑体" pitchFamily="2" charset="-122"/>
                <a:ea typeface="黑体" pitchFamily="2" charset="-122"/>
              </a:rPr>
              <a:t>:</a:t>
            </a:r>
            <a:endParaRPr lang="zh-CN" altLang="en-US" sz="2000">
              <a:latin typeface="黑体" pitchFamily="2" charset="-122"/>
              <a:ea typeface="黑体" pitchFamily="2" charset="-122"/>
            </a:endParaRPr>
          </a:p>
        </p:txBody>
      </p:sp>
      <p:sp>
        <p:nvSpPr>
          <p:cNvPr id="55"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其他产品检测种类</a:t>
            </a:r>
          </a:p>
        </p:txBody>
      </p:sp>
      <p:sp>
        <p:nvSpPr>
          <p:cNvPr id="30" name="TextBox 2">
            <a:hlinkClick r:id="" action="ppaction://noaction"/>
          </p:cNvPr>
          <p:cNvSpPr txBox="1">
            <a:spLocks noChangeArrowheads="1"/>
          </p:cNvSpPr>
          <p:nvPr/>
        </p:nvSpPr>
        <p:spPr bwMode="auto">
          <a:xfrm>
            <a:off x="395288" y="4006850"/>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defRPr/>
            </a:pPr>
            <a:r>
              <a:rPr lang="zh-CN" altLang="en-US" sz="1600" b="1" smtClean="0">
                <a:solidFill>
                  <a:schemeClr val="bg1"/>
                </a:solidFill>
                <a:latin typeface="黑体" pitchFamily="2" charset="-122"/>
                <a:ea typeface="黑体" pitchFamily="2" charset="-122"/>
              </a:rPr>
              <a:t>六</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温度：</a:t>
            </a:r>
            <a:r>
              <a:rPr lang="zh-CN" altLang="en-US" sz="1600" smtClean="0">
                <a:solidFill>
                  <a:schemeClr val="bg1"/>
                </a:solidFill>
                <a:latin typeface="宋体" pitchFamily="2" charset="-122"/>
              </a:rPr>
              <a:t>热电阻、热电偶   </a:t>
            </a:r>
            <a:endParaRPr lang="en-US" altLang="zh-CN" sz="1600" smtClean="0">
              <a:solidFill>
                <a:schemeClr val="bg1"/>
              </a:solidFill>
              <a:latin typeface="宋体" pitchFamily="2" charset="-122"/>
            </a:endParaRPr>
          </a:p>
        </p:txBody>
      </p:sp>
      <p:sp>
        <p:nvSpPr>
          <p:cNvPr id="36" name="TextBox 2">
            <a:hlinkClick r:id="" action="ppaction://noaction"/>
          </p:cNvPr>
          <p:cNvSpPr txBox="1">
            <a:spLocks noChangeArrowheads="1"/>
          </p:cNvSpPr>
          <p:nvPr/>
        </p:nvSpPr>
        <p:spPr bwMode="auto">
          <a:xfrm>
            <a:off x="395288" y="4365625"/>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七</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开关量：</a:t>
            </a:r>
            <a:r>
              <a:rPr lang="zh-CN" altLang="en-US" sz="1600" smtClean="0">
                <a:solidFill>
                  <a:schemeClr val="bg1"/>
                </a:solidFill>
                <a:latin typeface="宋体" pitchFamily="2" charset="-122"/>
              </a:rPr>
              <a:t>干接点</a:t>
            </a:r>
            <a:endParaRPr lang="zh-CN" altLang="en-US" sz="1600" smtClean="0">
              <a:solidFill>
                <a:schemeClr val="bg1"/>
              </a:solidFill>
              <a:latin typeface="黑体" pitchFamily="2" charset="-122"/>
              <a:ea typeface="黑体" pitchFamily="2" charset="-122"/>
            </a:endParaRPr>
          </a:p>
        </p:txBody>
      </p:sp>
      <p:sp>
        <p:nvSpPr>
          <p:cNvPr id="39" name="TextBox 2">
            <a:hlinkClick r:id="" action="ppaction://noaction"/>
          </p:cNvPr>
          <p:cNvSpPr txBox="1">
            <a:spLocks noChangeArrowheads="1"/>
          </p:cNvSpPr>
          <p:nvPr/>
        </p:nvSpPr>
        <p:spPr bwMode="auto">
          <a:xfrm>
            <a:off x="395288" y="4727575"/>
            <a:ext cx="6408737" cy="374650"/>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八</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电阻：</a:t>
            </a:r>
            <a:r>
              <a:rPr lang="zh-CN" altLang="en-US" sz="1600" smtClean="0">
                <a:solidFill>
                  <a:schemeClr val="bg1"/>
                </a:solidFill>
                <a:latin typeface="宋体" pitchFamily="2" charset="-122"/>
              </a:rPr>
              <a:t>电阻、电位器</a:t>
            </a:r>
            <a:endParaRPr lang="en-US" altLang="zh-CN" sz="1600" smtClean="0">
              <a:solidFill>
                <a:schemeClr val="bg1"/>
              </a:solidFill>
              <a:latin typeface="宋体" pitchFamily="2" charset="-122"/>
            </a:endParaRPr>
          </a:p>
        </p:txBody>
      </p:sp>
      <p:sp>
        <p:nvSpPr>
          <p:cNvPr id="42" name="TextBox 2">
            <a:hlinkClick r:id="" action="ppaction://noaction"/>
          </p:cNvPr>
          <p:cNvSpPr txBox="1">
            <a:spLocks noChangeArrowheads="1"/>
          </p:cNvSpPr>
          <p:nvPr/>
        </p:nvSpPr>
        <p:spPr bwMode="auto">
          <a:xfrm>
            <a:off x="395288" y="5084763"/>
            <a:ext cx="6408737" cy="338137"/>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dirty="0" smtClean="0">
                <a:solidFill>
                  <a:schemeClr val="bg1"/>
                </a:solidFill>
                <a:latin typeface="黑体" pitchFamily="2" charset="-122"/>
                <a:ea typeface="黑体" pitchFamily="2" charset="-122"/>
              </a:rPr>
              <a:t>九</a:t>
            </a:r>
            <a:r>
              <a:rPr lang="en-US" altLang="zh-CN" sz="1600" b="1" dirty="0" smtClean="0">
                <a:solidFill>
                  <a:schemeClr val="bg1"/>
                </a:solidFill>
                <a:latin typeface="黑体" pitchFamily="2" charset="-122"/>
                <a:ea typeface="黑体" pitchFamily="2" charset="-122"/>
              </a:rPr>
              <a:t>.</a:t>
            </a:r>
            <a:r>
              <a:rPr lang="zh-CN" altLang="en-US" sz="1600" b="1" dirty="0" smtClean="0">
                <a:solidFill>
                  <a:schemeClr val="bg1"/>
                </a:solidFill>
                <a:latin typeface="黑体" pitchFamily="2" charset="-122"/>
                <a:ea typeface="黑体" pitchFamily="2" charset="-122"/>
              </a:rPr>
              <a:t>电感、电容</a:t>
            </a:r>
          </a:p>
        </p:txBody>
      </p:sp>
      <p:sp>
        <p:nvSpPr>
          <p:cNvPr id="45" name="TextBox 2">
            <a:hlinkClick r:id="" action="ppaction://noaction"/>
          </p:cNvPr>
          <p:cNvSpPr txBox="1">
            <a:spLocks noChangeArrowheads="1"/>
          </p:cNvSpPr>
          <p:nvPr/>
        </p:nvSpPr>
        <p:spPr bwMode="auto">
          <a:xfrm>
            <a:off x="395288" y="5445125"/>
            <a:ext cx="6408737" cy="338138"/>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十</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超声波</a:t>
            </a:r>
          </a:p>
        </p:txBody>
      </p:sp>
      <p:sp>
        <p:nvSpPr>
          <p:cNvPr id="48" name="TextBox 2">
            <a:hlinkClick r:id="" action="ppaction://noaction"/>
          </p:cNvPr>
          <p:cNvSpPr txBox="1">
            <a:spLocks noChangeArrowheads="1"/>
          </p:cNvSpPr>
          <p:nvPr/>
        </p:nvSpPr>
        <p:spPr bwMode="auto">
          <a:xfrm>
            <a:off x="395288" y="5805488"/>
            <a:ext cx="6408737" cy="338137"/>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zh-CN" altLang="en-US" sz="1600" b="1" smtClean="0">
                <a:solidFill>
                  <a:schemeClr val="bg1"/>
                </a:solidFill>
                <a:latin typeface="黑体" pitchFamily="2" charset="-122"/>
                <a:ea typeface="黑体" pitchFamily="2" charset="-122"/>
              </a:rPr>
              <a:t>十一</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电源</a:t>
            </a:r>
          </a:p>
        </p:txBody>
      </p:sp>
      <p:sp>
        <p:nvSpPr>
          <p:cNvPr id="51" name="TextBox 2">
            <a:hlinkClick r:id="" action="ppaction://noaction"/>
          </p:cNvPr>
          <p:cNvSpPr txBox="1">
            <a:spLocks noChangeArrowheads="1"/>
          </p:cNvSpPr>
          <p:nvPr/>
        </p:nvSpPr>
        <p:spPr bwMode="auto">
          <a:xfrm>
            <a:off x="401638" y="6165850"/>
            <a:ext cx="6402387" cy="338138"/>
          </a:xfrm>
          <a:prstGeom prst="rect">
            <a:avLst/>
          </a:prstGeom>
          <a:solidFill>
            <a:schemeClr val="hlink"/>
          </a:solidFill>
          <a:ln w="38100" algn="ctr">
            <a:solidFill>
              <a:schemeClr val="bg1"/>
            </a:solidFill>
            <a:miter lim="800000"/>
            <a:headEnd/>
            <a:tailEnd/>
          </a:ln>
          <a:effectLst>
            <a:outerShdw blurRad="40000" dist="20000" dir="5400000" rotWithShape="0">
              <a:srgbClr val="000000">
                <a:alpha val="37999"/>
              </a:srgbClr>
            </a:outerShdw>
          </a:effectLst>
        </p:spPr>
        <p:txBody>
          <a:bodyPr>
            <a:spAutoFit/>
          </a:bodyPr>
          <a:lstStyle>
            <a:lvl1pPr algn="l" eaLnBrk="0" hangingPunct="0">
              <a:defRPr>
                <a:solidFill>
                  <a:schemeClr val="tx1"/>
                </a:solidFill>
                <a:latin typeface="Calibri" pitchFamily="34" charset="0"/>
                <a:ea typeface="宋体" pitchFamily="2" charset="-122"/>
              </a:defRPr>
            </a:lvl1pPr>
            <a:lvl2pPr marL="742950" indent="-285750" algn="l" eaLnBrk="0" hangingPunct="0">
              <a:defRPr>
                <a:solidFill>
                  <a:schemeClr val="tx1"/>
                </a:solidFill>
                <a:latin typeface="Calibri" pitchFamily="34" charset="0"/>
                <a:ea typeface="宋体" pitchFamily="2" charset="-122"/>
              </a:defRPr>
            </a:lvl2pPr>
            <a:lvl3pPr marL="1143000" indent="-228600" algn="l" eaLnBrk="0" hangingPunct="0">
              <a:defRPr>
                <a:solidFill>
                  <a:schemeClr val="tx1"/>
                </a:solidFill>
                <a:latin typeface="Calibri" pitchFamily="34" charset="0"/>
                <a:ea typeface="宋体" pitchFamily="2" charset="-122"/>
              </a:defRPr>
            </a:lvl3pPr>
            <a:lvl4pPr marL="1600200" indent="-228600" algn="l" eaLnBrk="0" hangingPunct="0">
              <a:defRPr>
                <a:solidFill>
                  <a:schemeClr val="tx1"/>
                </a:solidFill>
                <a:latin typeface="Calibri" pitchFamily="34" charset="0"/>
                <a:ea typeface="宋体" pitchFamily="2" charset="-122"/>
              </a:defRPr>
            </a:lvl4pPr>
            <a:lvl5pPr marL="2057400" indent="-228600" algn="l"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defRPr/>
            </a:pPr>
            <a:r>
              <a:rPr lang="zh-CN" altLang="en-US" sz="1600" b="1" smtClean="0">
                <a:solidFill>
                  <a:schemeClr val="bg1"/>
                </a:solidFill>
                <a:latin typeface="黑体" pitchFamily="2" charset="-122"/>
                <a:ea typeface="黑体" pitchFamily="2" charset="-122"/>
              </a:rPr>
              <a:t>十二</a:t>
            </a:r>
            <a:r>
              <a:rPr lang="en-US" altLang="zh-CN" sz="1600" b="1" smtClean="0">
                <a:solidFill>
                  <a:schemeClr val="bg1"/>
                </a:solidFill>
                <a:latin typeface="黑体" pitchFamily="2" charset="-122"/>
                <a:ea typeface="黑体" pitchFamily="2" charset="-122"/>
              </a:rPr>
              <a:t>.</a:t>
            </a:r>
            <a:r>
              <a:rPr lang="zh-CN" altLang="en-US" sz="1600" b="1" smtClean="0">
                <a:solidFill>
                  <a:schemeClr val="bg1"/>
                </a:solidFill>
                <a:latin typeface="黑体" pitchFamily="2" charset="-122"/>
                <a:ea typeface="黑体" pitchFamily="2" charset="-122"/>
              </a:rPr>
              <a:t>转换器：</a:t>
            </a:r>
            <a:r>
              <a:rPr lang="en-US" altLang="zh-CN" sz="1600" b="1" smtClean="0">
                <a:solidFill>
                  <a:schemeClr val="bg1"/>
                </a:solidFill>
                <a:latin typeface="黑体" pitchFamily="2" charset="-122"/>
                <a:ea typeface="黑体" pitchFamily="2" charset="-122"/>
              </a:rPr>
              <a:t>RS485/232</a:t>
            </a:r>
            <a:r>
              <a:rPr lang="zh-CN" altLang="en-US" sz="1600" b="1" smtClean="0">
                <a:solidFill>
                  <a:schemeClr val="bg1"/>
                </a:solidFill>
                <a:latin typeface="黑体" pitchFamily="2" charset="-122"/>
                <a:ea typeface="黑体" pitchFamily="2" charset="-122"/>
              </a:rPr>
              <a:t>通讯、</a:t>
            </a:r>
            <a:r>
              <a:rPr lang="en-US" altLang="zh-CN" sz="1600" b="1" smtClean="0">
                <a:solidFill>
                  <a:schemeClr val="bg1"/>
                </a:solidFill>
                <a:latin typeface="黑体" pitchFamily="2" charset="-122"/>
                <a:ea typeface="黑体" pitchFamily="2" charset="-122"/>
              </a:rPr>
              <a:t>CAN</a:t>
            </a:r>
            <a:r>
              <a:rPr lang="zh-CN" altLang="en-US" sz="1600" b="1" smtClean="0">
                <a:solidFill>
                  <a:schemeClr val="bg1"/>
                </a:solidFill>
                <a:latin typeface="黑体" pitchFamily="2" charset="-122"/>
                <a:ea typeface="黑体" pitchFamily="2" charset="-122"/>
              </a:rPr>
              <a:t>、以太网、各种无线协议</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1985963"/>
            <a:ext cx="96361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325" y="3214688"/>
            <a:ext cx="1036638" cy="64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产品（一）</a:t>
            </a:r>
          </a:p>
        </p:txBody>
      </p:sp>
      <p:grpSp>
        <p:nvGrpSpPr>
          <p:cNvPr id="30725" name="组合 1"/>
          <p:cNvGrpSpPr>
            <a:grpSpLocks/>
          </p:cNvGrpSpPr>
          <p:nvPr/>
        </p:nvGrpSpPr>
        <p:grpSpPr bwMode="auto">
          <a:xfrm>
            <a:off x="250825" y="1557338"/>
            <a:ext cx="5257800" cy="360362"/>
            <a:chOff x="3343275" y="2171700"/>
            <a:chExt cx="5924810" cy="586002"/>
          </a:xfrm>
        </p:grpSpPr>
        <p:pic>
          <p:nvPicPr>
            <p:cNvPr id="30768" name="Picture 15" descr="红色块2">
              <a:hlinkClick r:id="" action="ppaction://noaction"/>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9"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电流：交流、直流（脉动、双向）、交直流通用</a:t>
              </a:r>
              <a:endParaRPr lang="zh-CN" altLang="en-US" sz="1600" b="1">
                <a:solidFill>
                  <a:schemeClr val="bg1"/>
                </a:solidFill>
                <a:latin typeface="黑体" pitchFamily="2" charset="-122"/>
                <a:ea typeface="黑体" pitchFamily="2" charset="-122"/>
              </a:endParaRPr>
            </a:p>
          </p:txBody>
        </p:sp>
      </p:grpSp>
      <p:graphicFrame>
        <p:nvGraphicFramePr>
          <p:cNvPr id="30786" name="Group 66"/>
          <p:cNvGraphicFramePr>
            <a:graphicFrameLocks noGrp="1"/>
          </p:cNvGraphicFramePr>
          <p:nvPr/>
        </p:nvGraphicFramePr>
        <p:xfrm>
          <a:off x="1692275" y="1989138"/>
          <a:ext cx="7056438" cy="3140075"/>
        </p:xfrm>
        <a:graphic>
          <a:graphicData uri="http://schemas.openxmlformats.org/drawingml/2006/table">
            <a:tbl>
              <a:tblPr/>
              <a:tblGrid>
                <a:gridCol w="1295400"/>
                <a:gridCol w="3990975"/>
                <a:gridCol w="1770063"/>
              </a:tblGrid>
              <a:tr h="3238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被测量属性</a:t>
                      </a:r>
                      <a:endParaRPr kumimoji="0" lang="en-US" altLang="zh-CN"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rgbClr val="000000"/>
                          </a:solidFill>
                          <a:effectLst/>
                          <a:latin typeface="宋体" pitchFamily="2" charset="-122"/>
                          <a:ea typeface="宋体" pitchFamily="2" charset="-122"/>
                        </a:rPr>
                        <a:t>名称及输出类型</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zh-CN" sz="1200" b="0" i="0" u="none" strike="noStrike" cap="none" normalizeH="0" baseline="0" smtClean="0">
                          <a:ln>
                            <a:noFill/>
                          </a:ln>
                          <a:solidFill>
                            <a:schemeClr val="tx1"/>
                          </a:solidFill>
                          <a:effectLst/>
                          <a:latin typeface="宋体" pitchFamily="2" charset="-122"/>
                          <a:ea typeface="宋体" pitchFamily="2" charset="-122"/>
                        </a:rPr>
                        <a:t>测量范围</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5913">
                <a:tc rowSpan="4">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交流电流</a:t>
                      </a:r>
                      <a:endParaRPr kumimoji="0" lang="en-US" altLang="zh-CN"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数显类：具有：数字量、模拟量、开关量、显示等输出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0.1-5A</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变送器：具有：模拟量、开关量等输出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0.5-3000A</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智能类：具有：模拟量</a:t>
                      </a:r>
                      <a:r>
                        <a:rPr kumimoji="0" lang="en-US" altLang="zh-CN" sz="1200" b="0" i="0" u="none" strike="noStrike" cap="none" normalizeH="0" baseline="0" dirty="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数字量、数字量、开关量等输出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0.05-500A</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0038">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特点产品：微电流、雷击电流 （模拟量输出）</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0.5A</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20KA</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rowSpan="4">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直流电流</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数显类：具有：数字量、模拟量、开关量、显示等输出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0.1-5A</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变送器：具有：模拟量、开关量等输出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0.001-1000A</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智能类：具有：模拟量</a:t>
                      </a:r>
                      <a:r>
                        <a:rPr kumimoji="0" lang="en-US" altLang="zh-CN" sz="1200" b="0" i="0" u="none" strike="noStrike" cap="none" normalizeH="0" baseline="0" dirty="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数值、数字量、开关量等输出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0.001-5A</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信号隔离器：具有：模拟量、多路等输出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4-20mA</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0-5V</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143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交、直流通用</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电流变送器：具有：跟踪输出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0.5-700A</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bl>
          </a:graphicData>
        </a:graphic>
      </p:graphicFrame>
      <p:sp>
        <p:nvSpPr>
          <p:cNvPr id="30766" name="矩形 3"/>
          <p:cNvSpPr>
            <a:spLocks noChangeArrowheads="1"/>
          </p:cNvSpPr>
          <p:nvPr/>
        </p:nvSpPr>
        <p:spPr bwMode="auto">
          <a:xfrm>
            <a:off x="1692275" y="5300663"/>
            <a:ext cx="7299325"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a:r>
              <a:rPr lang="zh-CN" altLang="en-US" sz="1300" b="1">
                <a:latin typeface="宋体" pitchFamily="2" charset="-122"/>
              </a:rPr>
              <a:t>输入方式</a:t>
            </a:r>
            <a:r>
              <a:rPr lang="zh-CN" altLang="en-US" sz="1300">
                <a:latin typeface="宋体" pitchFamily="2" charset="-122"/>
              </a:rPr>
              <a:t>：穿孔输入、端子输入、开口外型、</a:t>
            </a:r>
            <a:r>
              <a:rPr lang="en-US" altLang="zh-CN" sz="1300">
                <a:latin typeface="宋体" pitchFamily="2" charset="-122"/>
              </a:rPr>
              <a:t>PCB</a:t>
            </a:r>
            <a:r>
              <a:rPr lang="zh-CN" altLang="en-US" sz="1300">
                <a:latin typeface="宋体" pitchFamily="2" charset="-122"/>
              </a:rPr>
              <a:t>安装；</a:t>
            </a:r>
            <a:endParaRPr lang="en-US" altLang="zh-CN" sz="1300">
              <a:latin typeface="宋体" pitchFamily="2" charset="-122"/>
            </a:endParaRPr>
          </a:p>
          <a:p>
            <a:pPr algn="l"/>
            <a:r>
              <a:rPr lang="zh-CN" altLang="en-US" sz="1200" b="1">
                <a:latin typeface="宋体" pitchFamily="2" charset="-122"/>
              </a:rPr>
              <a:t>输出类型</a:t>
            </a:r>
            <a:r>
              <a:rPr lang="zh-CN" altLang="zh-CN" sz="1200" b="1">
                <a:latin typeface="宋体" pitchFamily="2" charset="-122"/>
              </a:rPr>
              <a:t>：</a:t>
            </a:r>
            <a:r>
              <a:rPr lang="zh-CN" altLang="en-US" sz="1200">
                <a:latin typeface="宋体" pitchFamily="2" charset="-122"/>
              </a:rPr>
              <a:t> 模拟量（真有效值、二线制、跟踪输出）、数字量、开关量、单显示、特殊输出（按需定制）</a:t>
            </a:r>
            <a:endParaRPr lang="en-US" altLang="zh-CN" sz="1200">
              <a:latin typeface="宋体" pitchFamily="2" charset="-122"/>
            </a:endParaRPr>
          </a:p>
          <a:p>
            <a:pPr algn="l"/>
            <a:r>
              <a:rPr lang="zh-CN" altLang="zh-CN" sz="1200" b="1">
                <a:latin typeface="宋体" pitchFamily="2" charset="-122"/>
              </a:rPr>
              <a:t>精度等级：</a:t>
            </a:r>
            <a:r>
              <a:rPr lang="zh-CN" altLang="en-US" sz="1200">
                <a:latin typeface="宋体" pitchFamily="2" charset="-122"/>
              </a:rPr>
              <a:t> </a:t>
            </a:r>
            <a:r>
              <a:rPr lang="en-US" altLang="zh-CN" sz="1200">
                <a:latin typeface="宋体" pitchFamily="2" charset="-122"/>
              </a:rPr>
              <a:t>0.2</a:t>
            </a:r>
            <a:r>
              <a:rPr lang="zh-CN" altLang="zh-CN" sz="1200">
                <a:latin typeface="宋体" pitchFamily="2" charset="-122"/>
              </a:rPr>
              <a:t>、</a:t>
            </a:r>
            <a:r>
              <a:rPr lang="en-US" altLang="zh-CN" sz="1200">
                <a:latin typeface="宋体" pitchFamily="2" charset="-122"/>
              </a:rPr>
              <a:t>0.5</a:t>
            </a:r>
            <a:r>
              <a:rPr lang="zh-CN" altLang="en-US" sz="1200">
                <a:latin typeface="宋体" pitchFamily="2" charset="-122"/>
              </a:rPr>
              <a:t>、</a:t>
            </a:r>
            <a:r>
              <a:rPr lang="en-US" altLang="zh-CN" sz="1200">
                <a:latin typeface="宋体" pitchFamily="2" charset="-122"/>
              </a:rPr>
              <a:t>1.0</a:t>
            </a:r>
            <a:r>
              <a:rPr lang="zh-CN" altLang="en-US" sz="1200">
                <a:latin typeface="宋体" pitchFamily="2" charset="-122"/>
              </a:rPr>
              <a:t>、</a:t>
            </a:r>
            <a:r>
              <a:rPr lang="en-US" altLang="zh-CN" sz="1200">
                <a:latin typeface="宋体" pitchFamily="2" charset="-122"/>
              </a:rPr>
              <a:t>2.0</a:t>
            </a:r>
            <a:r>
              <a:rPr lang="zh-CN" altLang="zh-CN" sz="1200">
                <a:latin typeface="宋体" pitchFamily="2" charset="-122"/>
              </a:rPr>
              <a:t>；</a:t>
            </a:r>
            <a:r>
              <a:rPr lang="en-US" altLang="zh-CN" sz="1300">
                <a:latin typeface="宋体" pitchFamily="2" charset="-122"/>
              </a:rPr>
              <a:t>       </a:t>
            </a:r>
          </a:p>
          <a:p>
            <a:pPr algn="l"/>
            <a:r>
              <a:rPr lang="zh-CN" altLang="zh-CN" sz="1300" b="1">
                <a:latin typeface="宋体" pitchFamily="2" charset="-122"/>
              </a:rPr>
              <a:t>安装方式：</a:t>
            </a:r>
            <a:r>
              <a:rPr lang="zh-CN" altLang="zh-CN" sz="1300">
                <a:latin typeface="宋体" pitchFamily="2" charset="-122"/>
              </a:rPr>
              <a:t>导轨</a:t>
            </a:r>
            <a:r>
              <a:rPr lang="zh-CN" altLang="en-US" sz="1300">
                <a:latin typeface="宋体" pitchFamily="2" charset="-122"/>
              </a:rPr>
              <a:t>、</a:t>
            </a:r>
            <a:r>
              <a:rPr lang="zh-CN" altLang="zh-CN" sz="1300">
                <a:latin typeface="宋体" pitchFamily="2" charset="-122"/>
              </a:rPr>
              <a:t>镙钉</a:t>
            </a:r>
            <a:r>
              <a:rPr lang="zh-CN" altLang="en-US" sz="1300">
                <a:latin typeface="宋体" pitchFamily="2" charset="-122"/>
              </a:rPr>
              <a:t>、卡式安装、</a:t>
            </a:r>
            <a:r>
              <a:rPr lang="en-US" altLang="zh-CN" sz="1300">
                <a:latin typeface="宋体" pitchFamily="2" charset="-122"/>
              </a:rPr>
              <a:t>PCB</a:t>
            </a:r>
            <a:r>
              <a:rPr lang="zh-CN" altLang="zh-CN" sz="1300">
                <a:latin typeface="宋体" pitchFamily="2" charset="-122"/>
              </a:rPr>
              <a:t>板式安装；</a:t>
            </a:r>
            <a:endParaRPr lang="en-US" altLang="zh-CN" sz="1300">
              <a:latin typeface="宋体" pitchFamily="2" charset="-122"/>
            </a:endParaRPr>
          </a:p>
          <a:p>
            <a:pPr algn="l"/>
            <a:r>
              <a:rPr lang="zh-CN" altLang="zh-CN" sz="1300" b="1">
                <a:latin typeface="宋体" pitchFamily="2" charset="-122"/>
              </a:rPr>
              <a:t>供电电源</a:t>
            </a:r>
            <a:r>
              <a:rPr lang="zh-CN" altLang="zh-CN" sz="1300">
                <a:latin typeface="宋体" pitchFamily="2" charset="-122"/>
              </a:rPr>
              <a:t>：</a:t>
            </a:r>
            <a:r>
              <a:rPr lang="en-US" altLang="zh-CN" sz="1300">
                <a:latin typeface="宋体" pitchFamily="2" charset="-122"/>
              </a:rPr>
              <a:t>12V</a:t>
            </a:r>
            <a:r>
              <a:rPr lang="zh-CN" altLang="zh-CN" sz="1300">
                <a:latin typeface="宋体" pitchFamily="2" charset="-122"/>
              </a:rPr>
              <a:t>、</a:t>
            </a:r>
            <a:r>
              <a:rPr lang="en-US" altLang="zh-CN" sz="1300">
                <a:latin typeface="宋体" pitchFamily="2" charset="-122"/>
              </a:rPr>
              <a:t>24V</a:t>
            </a:r>
            <a:r>
              <a:rPr lang="zh-CN" altLang="zh-CN" sz="1300">
                <a:latin typeface="宋体" pitchFamily="2" charset="-122"/>
              </a:rPr>
              <a:t>、</a:t>
            </a:r>
            <a:r>
              <a:rPr lang="en-US" altLang="zh-CN" sz="1300">
                <a:latin typeface="宋体" pitchFamily="2" charset="-122"/>
              </a:rPr>
              <a:t>48V</a:t>
            </a:r>
            <a:r>
              <a:rPr lang="zh-CN" altLang="zh-CN" sz="1300">
                <a:latin typeface="宋体" pitchFamily="2" charset="-122"/>
              </a:rPr>
              <a:t>、</a:t>
            </a:r>
            <a:r>
              <a:rPr lang="en-US" altLang="zh-CN" sz="1300">
                <a:latin typeface="宋体" pitchFamily="2" charset="-122"/>
              </a:rPr>
              <a:t>85</a:t>
            </a:r>
            <a:r>
              <a:rPr lang="zh-CN" altLang="en-US" sz="1300">
                <a:latin typeface="宋体" pitchFamily="2" charset="-122"/>
              </a:rPr>
              <a:t> ～</a:t>
            </a:r>
            <a:r>
              <a:rPr lang="en-US" altLang="zh-CN" sz="1300">
                <a:latin typeface="宋体" pitchFamily="2" charset="-122"/>
              </a:rPr>
              <a:t> 265V AC/DC</a:t>
            </a:r>
            <a:r>
              <a:rPr lang="zh-CN" altLang="zh-CN" sz="1300">
                <a:latin typeface="宋体" pitchFamily="2" charset="-122"/>
              </a:rPr>
              <a:t>、无源可选</a:t>
            </a:r>
            <a:r>
              <a:rPr lang="zh-CN" altLang="en-US" sz="1300">
                <a:latin typeface="宋体" pitchFamily="2" charset="-122"/>
              </a:rPr>
              <a:t>；</a:t>
            </a:r>
            <a:endParaRPr lang="zh-CN" altLang="en-US" sz="1300"/>
          </a:p>
        </p:txBody>
      </p:sp>
      <p:pic>
        <p:nvPicPr>
          <p:cNvPr id="3076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9113" y="4200525"/>
            <a:ext cx="957262" cy="117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类产品（二）</a:t>
            </a:r>
          </a:p>
        </p:txBody>
      </p:sp>
      <p:pic>
        <p:nvPicPr>
          <p:cNvPr id="3174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162300"/>
            <a:ext cx="1138238" cy="85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365625"/>
            <a:ext cx="93662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2205038"/>
            <a:ext cx="719137"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5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 y="5805488"/>
            <a:ext cx="1204913" cy="75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1751" name="组合 1"/>
          <p:cNvGrpSpPr>
            <a:grpSpLocks/>
          </p:cNvGrpSpPr>
          <p:nvPr/>
        </p:nvGrpSpPr>
        <p:grpSpPr bwMode="auto">
          <a:xfrm>
            <a:off x="250825" y="1557338"/>
            <a:ext cx="4940300" cy="358775"/>
            <a:chOff x="3343275" y="2171700"/>
            <a:chExt cx="5007408" cy="551092"/>
          </a:xfrm>
        </p:grpSpPr>
        <p:pic>
          <p:nvPicPr>
            <p:cNvPr id="31790" name="Picture 15" descr="红色块2">
              <a:hlinkClick r:id="" action="ppaction://noaction"/>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Box 2">
              <a:hlinkClick r:id="" action="ppaction://noaction"/>
            </p:cNvPr>
            <p:cNvSpPr txBox="1">
              <a:spLocks noChangeArrowheads="1"/>
            </p:cNvSpPr>
            <p:nvPr/>
          </p:nvSpPr>
          <p:spPr bwMode="auto">
            <a:xfrm>
              <a:off x="3452691" y="2171700"/>
              <a:ext cx="4897992"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a:defRPr/>
              </a:pPr>
              <a:r>
                <a:rPr lang="zh-CN" altLang="en-US" sz="1600" b="1" dirty="0">
                  <a:solidFill>
                    <a:schemeClr val="bg1"/>
                  </a:solidFill>
                  <a:latin typeface="+mn-ea"/>
                </a:rPr>
                <a:t>电压：</a:t>
              </a:r>
              <a:r>
                <a:rPr lang="zh-CN" altLang="en-US" sz="1600" b="1" dirty="0">
                  <a:solidFill>
                    <a:schemeClr val="bg1"/>
                  </a:solidFill>
                  <a:latin typeface="宋体" pitchFamily="2" charset="-122"/>
                </a:rPr>
                <a:t>交流、直流（脉动、双向）、交直流通用</a:t>
              </a:r>
              <a:endParaRPr lang="en-US" altLang="zh-CN" sz="1600" b="1" dirty="0">
                <a:solidFill>
                  <a:schemeClr val="bg1"/>
                </a:solidFill>
                <a:latin typeface="宋体" pitchFamily="2" charset="-122"/>
              </a:endParaRPr>
            </a:p>
          </p:txBody>
        </p:sp>
      </p:grpSp>
      <p:graphicFrame>
        <p:nvGraphicFramePr>
          <p:cNvPr id="31795" name="Group 51"/>
          <p:cNvGraphicFramePr>
            <a:graphicFrameLocks noGrp="1"/>
          </p:cNvGraphicFramePr>
          <p:nvPr/>
        </p:nvGraphicFramePr>
        <p:xfrm>
          <a:off x="1619250" y="1989138"/>
          <a:ext cx="7056438" cy="2676525"/>
        </p:xfrm>
        <a:graphic>
          <a:graphicData uri="http://schemas.openxmlformats.org/drawingml/2006/table">
            <a:tbl>
              <a:tblPr/>
              <a:tblGrid>
                <a:gridCol w="1401763"/>
                <a:gridCol w="3959225"/>
                <a:gridCol w="1695450"/>
              </a:tblGrid>
              <a:tr h="3048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被测量属性</a:t>
                      </a:r>
                      <a:endParaRPr kumimoji="0" lang="en-US" altLang="zh-CN"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名称及输出类型</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zh-CN" sz="1200" b="0" i="0" u="none" strike="noStrike" cap="none" normalizeH="0" baseline="0" smtClean="0">
                          <a:ln>
                            <a:noFill/>
                          </a:ln>
                          <a:solidFill>
                            <a:schemeClr val="tx1"/>
                          </a:solidFill>
                          <a:effectLst/>
                          <a:latin typeface="宋体" pitchFamily="2" charset="-122"/>
                          <a:ea typeface="宋体" pitchFamily="2" charset="-122"/>
                        </a:rPr>
                        <a:t>测量范围</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交流电压</a:t>
                      </a:r>
                      <a:endParaRPr kumimoji="0" lang="en-US" altLang="zh-CN"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数显类：具有：数字量、模拟量、开关量、显示等输出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1-500V</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变送器：具有：模拟量、开关量等输出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1-600V</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238125">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智能类：具有：模拟量</a:t>
                      </a:r>
                      <a:r>
                        <a:rPr kumimoji="0" lang="en-US" altLang="zh-CN" sz="1200" b="0" i="0" u="none" strike="noStrike" cap="none" normalizeH="0" baseline="0" dirty="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数字量、数字量、开关量等输出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1-1000V</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rowSpan="4">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直流电压</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数显类：具有：数字量、模拟量、开关量、显示等输出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smtClean="0">
                          <a:ln>
                            <a:noFill/>
                          </a:ln>
                          <a:solidFill>
                            <a:srgbClr val="000000"/>
                          </a:solidFill>
                          <a:effectLst/>
                          <a:latin typeface="宋体" pitchFamily="2" charset="-122"/>
                          <a:ea typeface="宋体" pitchFamily="2" charset="-122"/>
                        </a:rPr>
                        <a:t>0.1-5A</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变送器：具有：模拟量、开关量等输出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0.01-5000V</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智能类：具有：模拟量</a:t>
                      </a:r>
                      <a:r>
                        <a:rPr kumimoji="0" lang="en-US" altLang="zh-CN" sz="1200" b="0" i="0" u="none" strike="noStrike" cap="none" normalizeH="0" baseline="0" dirty="0" smtClean="0">
                          <a:ln>
                            <a:noFill/>
                          </a:ln>
                          <a:solidFill>
                            <a:schemeClr val="tx1"/>
                          </a:solidFill>
                          <a:effectLst/>
                          <a:latin typeface="宋体" pitchFamily="2" charset="-122"/>
                          <a:ea typeface="宋体" pitchFamily="2" charset="-122"/>
                        </a:rPr>
                        <a:t>+</a:t>
                      </a: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数字量、数字量、开关量等输出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0.025-1000V</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信号隔离器：具有：模拟量、多路等输出</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4-20mA</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0-5V</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smtClean="0">
                          <a:ln>
                            <a:noFill/>
                          </a:ln>
                          <a:solidFill>
                            <a:schemeClr val="tx1"/>
                          </a:solidFill>
                          <a:effectLst/>
                          <a:latin typeface="宋体" pitchFamily="2" charset="-122"/>
                          <a:ea typeface="宋体" pitchFamily="2" charset="-122"/>
                        </a:rPr>
                        <a:t>交、直流通用</a:t>
                      </a:r>
                      <a:endParaRPr kumimoji="0" lang="zh-CN" altLang="en-US" sz="1200" b="0" i="0" u="none" strike="noStrike" cap="none" normalizeH="0" baseline="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zh-CN" altLang="en-US" sz="1200" b="0" i="0" u="none" strike="noStrike" cap="none" normalizeH="0" baseline="0" dirty="0" smtClean="0">
                          <a:ln>
                            <a:noFill/>
                          </a:ln>
                          <a:solidFill>
                            <a:schemeClr val="tx1"/>
                          </a:solidFill>
                          <a:effectLst/>
                          <a:latin typeface="宋体" pitchFamily="2" charset="-122"/>
                          <a:ea typeface="宋体" pitchFamily="2" charset="-122"/>
                        </a:rPr>
                        <a:t>电压变送器：具有：跟踪输出</a:t>
                      </a: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0</a:t>
                      </a:r>
                      <a:r>
                        <a:rPr kumimoji="0" lang="zh-CN" altLang="en-US" sz="1200" b="0" i="0" u="none" strike="noStrike" cap="none" normalizeH="0" baseline="0" dirty="0" smtClean="0">
                          <a:ln>
                            <a:noFill/>
                          </a:ln>
                          <a:solidFill>
                            <a:srgbClr val="000000"/>
                          </a:solidFill>
                          <a:effectLst/>
                          <a:latin typeface="宋体" pitchFamily="2" charset="-122"/>
                          <a:ea typeface="宋体" pitchFamily="2" charset="-122"/>
                        </a:rPr>
                        <a:t>～</a:t>
                      </a:r>
                      <a:r>
                        <a:rPr kumimoji="0" lang="en-US" altLang="zh-CN" sz="1200" b="0" i="0" u="none" strike="noStrike" cap="none" normalizeH="0" baseline="0" dirty="0" smtClean="0">
                          <a:ln>
                            <a:noFill/>
                          </a:ln>
                          <a:solidFill>
                            <a:srgbClr val="000000"/>
                          </a:solidFill>
                          <a:effectLst/>
                          <a:latin typeface="宋体" pitchFamily="2" charset="-122"/>
                          <a:ea typeface="宋体" pitchFamily="2" charset="-122"/>
                        </a:rPr>
                        <a:t>1-500V</a:t>
                      </a:r>
                      <a:endParaRPr kumimoji="0" lang="zh-CN" altLang="en-US" sz="1200" b="0" i="0" u="none" strike="noStrike" cap="none" normalizeH="0" baseline="0" dirty="0" smtClean="0">
                        <a:ln>
                          <a:noFill/>
                        </a:ln>
                        <a:solidFill>
                          <a:srgbClr val="000000"/>
                        </a:solidFill>
                        <a:effectLst/>
                        <a:latin typeface="宋体" pitchFamily="2" charset="-122"/>
                        <a:ea typeface="宋体" pitchFamily="2" charset="-122"/>
                      </a:endParaRPr>
                    </a:p>
                  </a:txBody>
                  <a:tcPr marL="0" marR="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bl>
          </a:graphicData>
        </a:graphic>
      </p:graphicFrame>
      <p:sp>
        <p:nvSpPr>
          <p:cNvPr id="15" name="矩形 14"/>
          <p:cNvSpPr/>
          <p:nvPr/>
        </p:nvSpPr>
        <p:spPr>
          <a:xfrm>
            <a:off x="1844675" y="5000625"/>
            <a:ext cx="7299325" cy="1600200"/>
          </a:xfrm>
          <a:prstGeom prst="rect">
            <a:avLst/>
          </a:prstGeom>
        </p:spPr>
        <p:txBody>
          <a:bodyPr>
            <a:spAutoFit/>
          </a:bodyPr>
          <a:lstStyle/>
          <a:p>
            <a:pPr algn="l">
              <a:defRPr/>
            </a:pPr>
            <a:r>
              <a:rPr lang="zh-CN" altLang="en-US" sz="1400" dirty="0">
                <a:latin typeface="+mn-ea"/>
              </a:rPr>
              <a:t>产品种类：端子输入、</a:t>
            </a:r>
            <a:r>
              <a:rPr lang="en-US" altLang="zh-CN" sz="1400" dirty="0">
                <a:latin typeface="+mn-ea"/>
              </a:rPr>
              <a:t>PCB</a:t>
            </a:r>
            <a:r>
              <a:rPr lang="zh-CN" altLang="en-US" sz="1400" dirty="0">
                <a:latin typeface="+mn-ea"/>
              </a:rPr>
              <a:t>安装；</a:t>
            </a:r>
            <a:endParaRPr lang="en-US" altLang="zh-CN" sz="1400" dirty="0">
              <a:latin typeface="+mn-ea"/>
            </a:endParaRPr>
          </a:p>
          <a:p>
            <a:pPr algn="l">
              <a:defRPr/>
            </a:pPr>
            <a:r>
              <a:rPr lang="zh-CN" altLang="en-US" sz="1400" dirty="0">
                <a:latin typeface="+mn-ea"/>
              </a:rPr>
              <a:t>          单路</a:t>
            </a:r>
            <a:r>
              <a:rPr lang="en-US" altLang="zh-CN" sz="1400" dirty="0">
                <a:latin typeface="+mn-ea"/>
              </a:rPr>
              <a:t>/</a:t>
            </a:r>
            <a:r>
              <a:rPr lang="zh-CN" altLang="en-US" sz="1400" dirty="0">
                <a:latin typeface="+mn-ea"/>
              </a:rPr>
              <a:t>相、双相、三相、一入一出、一入二出、一入四出、二入二出；</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模拟量（真有效值、二线制、跟踪输出）、数字量、开关量、单显示、</a:t>
            </a:r>
            <a:endParaRPr lang="en-US" altLang="zh-CN" sz="1400" dirty="0">
              <a:latin typeface="+mn-ea"/>
            </a:endParaRPr>
          </a:p>
          <a:p>
            <a:pPr algn="l">
              <a:defRPr/>
            </a:pPr>
            <a:r>
              <a:rPr lang="en-US" altLang="zh-CN" sz="1400" dirty="0">
                <a:latin typeface="+mn-ea"/>
              </a:rPr>
              <a:t>          </a:t>
            </a:r>
            <a:r>
              <a:rPr lang="zh-CN" altLang="en-US" sz="1400" dirty="0">
                <a:latin typeface="+mn-ea"/>
              </a:rPr>
              <a:t>特殊输出（按需求）</a:t>
            </a:r>
            <a:endParaRPr lang="zh-CN" altLang="zh-CN" sz="1400" dirty="0">
              <a:latin typeface="+mn-ea"/>
            </a:endParaRPr>
          </a:p>
          <a:p>
            <a:pPr algn="l">
              <a:defRPr/>
            </a:pPr>
            <a:r>
              <a:rPr lang="zh-CN" altLang="zh-CN" sz="1400" dirty="0">
                <a:latin typeface="+mn-ea"/>
              </a:rPr>
              <a:t>安装方式：导轨</a:t>
            </a:r>
            <a:r>
              <a:rPr lang="zh-CN" altLang="en-US" sz="1400" dirty="0">
                <a:latin typeface="+mn-ea"/>
              </a:rPr>
              <a:t>、</a:t>
            </a:r>
            <a:r>
              <a:rPr lang="zh-CN" altLang="zh-CN" sz="1400" dirty="0">
                <a:latin typeface="+mn-ea"/>
              </a:rPr>
              <a:t>镙钉</a:t>
            </a:r>
            <a:r>
              <a:rPr lang="zh-CN" altLang="en-US" sz="1400" dirty="0">
                <a:latin typeface="+mn-ea"/>
              </a:rPr>
              <a:t>、卡式安装、</a:t>
            </a:r>
            <a:r>
              <a:rPr lang="en-US" altLang="zh-CN" sz="1400" dirty="0">
                <a:latin typeface="+mn-ea"/>
              </a:rPr>
              <a:t>PCB</a:t>
            </a:r>
            <a:r>
              <a:rPr lang="zh-CN" altLang="zh-CN" sz="1400" dirty="0">
                <a:latin typeface="+mn-ea"/>
              </a:rPr>
              <a:t>板式安装；</a:t>
            </a:r>
          </a:p>
          <a:p>
            <a:pPr algn="l">
              <a:defRPr/>
            </a:pPr>
            <a:r>
              <a:rPr lang="zh-CN" altLang="zh-CN" sz="1400" dirty="0">
                <a:latin typeface="+mn-ea"/>
              </a:rPr>
              <a:t>精度等级：</a:t>
            </a:r>
            <a:r>
              <a:rPr lang="en-US" altLang="zh-CN" sz="1400" dirty="0">
                <a:latin typeface="+mn-ea"/>
              </a:rPr>
              <a:t>0.2</a:t>
            </a:r>
            <a:r>
              <a:rPr lang="zh-CN" altLang="zh-CN" sz="1400" dirty="0">
                <a:latin typeface="+mn-ea"/>
              </a:rPr>
              <a:t>、</a:t>
            </a:r>
            <a:r>
              <a:rPr lang="en-US" altLang="zh-CN" sz="1400" dirty="0">
                <a:latin typeface="+mn-ea"/>
              </a:rPr>
              <a:t>0.5</a:t>
            </a:r>
            <a:r>
              <a:rPr lang="zh-CN" altLang="en-US" sz="1400" dirty="0">
                <a:latin typeface="+mn-ea"/>
              </a:rPr>
              <a:t>、</a:t>
            </a:r>
            <a:r>
              <a:rPr lang="en-US" altLang="zh-CN" sz="1400" dirty="0">
                <a:latin typeface="+mn-ea"/>
              </a:rPr>
              <a:t>1.0</a:t>
            </a:r>
            <a:r>
              <a:rPr lang="zh-CN" altLang="en-US" sz="1400" dirty="0">
                <a:latin typeface="+mn-ea"/>
              </a:rPr>
              <a:t>、</a:t>
            </a:r>
            <a:r>
              <a:rPr lang="en-US" altLang="zh-CN" sz="1400" dirty="0">
                <a:latin typeface="+mn-ea"/>
              </a:rPr>
              <a:t>2.0</a:t>
            </a:r>
            <a:r>
              <a:rPr lang="zh-CN" altLang="zh-CN" sz="1400" dirty="0">
                <a:latin typeface="+mn-ea"/>
              </a:rPr>
              <a:t>；</a:t>
            </a:r>
          </a:p>
          <a:p>
            <a:pPr algn="l">
              <a:defRPr/>
            </a:pPr>
            <a:r>
              <a:rPr lang="zh-CN" altLang="zh-CN" sz="1400" dirty="0">
                <a:latin typeface="+mn-ea"/>
              </a:rPr>
              <a:t>供电电源：</a:t>
            </a:r>
            <a:r>
              <a:rPr lang="en-US" altLang="zh-CN" sz="1400" dirty="0">
                <a:latin typeface="+mn-ea"/>
              </a:rPr>
              <a:t>12V</a:t>
            </a:r>
            <a:r>
              <a:rPr lang="zh-CN" altLang="zh-CN" sz="1400" dirty="0">
                <a:latin typeface="+mn-ea"/>
              </a:rPr>
              <a:t>、</a:t>
            </a:r>
            <a:r>
              <a:rPr lang="en-US" altLang="zh-CN" sz="1400" dirty="0">
                <a:latin typeface="+mn-ea"/>
              </a:rPr>
              <a:t>24V</a:t>
            </a:r>
            <a:r>
              <a:rPr lang="zh-CN" altLang="zh-CN" sz="1400" dirty="0">
                <a:latin typeface="+mn-ea"/>
              </a:rPr>
              <a:t>、</a:t>
            </a:r>
            <a:r>
              <a:rPr lang="en-US" altLang="zh-CN" sz="1400" dirty="0">
                <a:latin typeface="+mn-ea"/>
              </a:rPr>
              <a:t>48V</a:t>
            </a:r>
            <a:r>
              <a:rPr lang="zh-CN" altLang="zh-CN" sz="1400" dirty="0">
                <a:latin typeface="+mn-ea"/>
              </a:rPr>
              <a:t>、</a:t>
            </a:r>
            <a:r>
              <a:rPr lang="en-US" altLang="zh-CN" sz="1400" dirty="0">
                <a:latin typeface="+mn-ea"/>
              </a:rPr>
              <a:t>85</a:t>
            </a:r>
            <a:r>
              <a:rPr lang="zh-CN" altLang="en-US" sz="1400" dirty="0">
                <a:latin typeface="+mn-ea"/>
              </a:rPr>
              <a:t> ～</a:t>
            </a:r>
            <a:r>
              <a:rPr lang="en-US" altLang="zh-CN" sz="1400" dirty="0">
                <a:latin typeface="+mn-ea"/>
              </a:rPr>
              <a:t> 265V AC/DC</a:t>
            </a:r>
            <a:r>
              <a:rPr lang="zh-CN" altLang="zh-CN" sz="1400" dirty="0">
                <a:latin typeface="+mn-ea"/>
              </a:rPr>
              <a:t>、无源可选；</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产品（三）</a:t>
            </a:r>
          </a:p>
        </p:txBody>
      </p:sp>
      <p:grpSp>
        <p:nvGrpSpPr>
          <p:cNvPr id="32771" name="组合 1"/>
          <p:cNvGrpSpPr>
            <a:grpSpLocks/>
          </p:cNvGrpSpPr>
          <p:nvPr/>
        </p:nvGrpSpPr>
        <p:grpSpPr bwMode="auto">
          <a:xfrm>
            <a:off x="233363" y="1557338"/>
            <a:ext cx="5003800" cy="342900"/>
            <a:chOff x="3343275" y="2171700"/>
            <a:chExt cx="4978357" cy="527050"/>
          </a:xfrm>
        </p:grpSpPr>
        <p:pic>
          <p:nvPicPr>
            <p:cNvPr id="32802"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Box 2">
              <a:hlinkClick r:id="" action="ppaction://noaction"/>
            </p:cNvPr>
            <p:cNvSpPr txBox="1">
              <a:spLocks noChangeArrowheads="1"/>
            </p:cNvSpPr>
            <p:nvPr/>
          </p:nvSpPr>
          <p:spPr bwMode="auto">
            <a:xfrm>
              <a:off x="3423825" y="2171700"/>
              <a:ext cx="48978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a:defRPr/>
              </a:pPr>
              <a:r>
                <a:rPr lang="zh-CN" altLang="en-US" sz="1600" b="1" dirty="0">
                  <a:solidFill>
                    <a:schemeClr val="bg1"/>
                  </a:solidFill>
                  <a:latin typeface="+mn-ea"/>
                </a:rPr>
                <a:t>功率：有功功率、无功功率、功率因数、</a:t>
              </a:r>
              <a:r>
                <a:rPr lang="zh-CN" altLang="en-US" sz="1600" b="1" dirty="0" smtClean="0">
                  <a:solidFill>
                    <a:schemeClr val="bg1"/>
                  </a:solidFill>
                  <a:latin typeface="+mn-ea"/>
                </a:rPr>
                <a:t>直流功率</a:t>
              </a:r>
              <a:endParaRPr lang="en-US" altLang="zh-CN" sz="1600" b="1" dirty="0">
                <a:solidFill>
                  <a:schemeClr val="bg1"/>
                </a:solidFill>
                <a:latin typeface="+mn-ea"/>
              </a:endParaRPr>
            </a:p>
          </p:txBody>
        </p:sp>
      </p:grpSp>
      <p:pic>
        <p:nvPicPr>
          <p:cNvPr id="327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5175" y="5186363"/>
            <a:ext cx="1149350" cy="1414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525" y="5186363"/>
            <a:ext cx="1158875" cy="148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86525" y="5186363"/>
            <a:ext cx="1685925" cy="145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2387600"/>
            <a:ext cx="1223962" cy="154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313" y="4754563"/>
            <a:ext cx="1147762"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4" name="表格 13"/>
          <p:cNvGraphicFramePr>
            <a:graphicFrameLocks noGrp="1"/>
          </p:cNvGraphicFramePr>
          <p:nvPr/>
        </p:nvGraphicFramePr>
        <p:xfrm>
          <a:off x="1858963" y="1998663"/>
          <a:ext cx="6889750" cy="1525587"/>
        </p:xfrm>
        <a:graphic>
          <a:graphicData uri="http://schemas.openxmlformats.org/drawingml/2006/table">
            <a:tbl>
              <a:tblPr>
                <a:tableStyleId>{BC89EF96-8CEA-46FF-86C4-4CE0E7609802}</a:tableStyleId>
              </a:tblPr>
              <a:tblGrid>
                <a:gridCol w="1056935"/>
                <a:gridCol w="3456303"/>
                <a:gridCol w="2376512"/>
              </a:tblGrid>
              <a:tr h="30511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被测量属性</a:t>
                      </a:r>
                      <a:endParaRPr kumimoji="0" lang="en-US" altLang="zh-CN" sz="1200" b="0" i="0" u="none" strike="noStrike" cap="none" normalizeH="0" baseline="0" dirty="0" smtClean="0">
                        <a:ln>
                          <a:noFill/>
                        </a:ln>
                        <a:solidFill>
                          <a:srgbClr val="000000"/>
                        </a:solidFill>
                        <a:effectLst/>
                        <a:latin typeface="+mn-ea"/>
                        <a:ea typeface="+mn-ea"/>
                      </a:endParaRPr>
                    </a:p>
                  </a:txBody>
                  <a:tcPr marL="0" marR="0" marT="0" marB="0" anchor="ct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名称及输出类型</a:t>
                      </a:r>
                    </a:p>
                  </a:txBody>
                  <a:tcPr marL="0" marR="0" marT="0" marB="0" anchor="ctr"/>
                </a:tc>
                <a:tc>
                  <a:txBody>
                    <a:bodyPr/>
                    <a:lstStyle/>
                    <a:p>
                      <a:pPr algn="ctr" fontAlgn="b"/>
                      <a:r>
                        <a:rPr lang="zh-CN" altLang="zh-CN" sz="1200" dirty="0" smtClean="0">
                          <a:latin typeface="+mn-ea"/>
                          <a:ea typeface="+mn-ea"/>
                        </a:rPr>
                        <a:t>测量范围</a:t>
                      </a:r>
                      <a:endParaRPr lang="zh-CN" altLang="en-US" sz="1200" b="0" i="0" u="none" strike="noStrike" dirty="0">
                        <a:solidFill>
                          <a:srgbClr val="000000"/>
                        </a:solidFill>
                        <a:effectLst/>
                        <a:latin typeface="+mn-ea"/>
                        <a:ea typeface="+mn-ea"/>
                      </a:endParaRPr>
                    </a:p>
                  </a:txBody>
                  <a:tcPr marL="0" marR="0" marT="0" marB="0" anchor="ctr"/>
                </a:tc>
              </a:tr>
              <a:tr h="305117">
                <a:tc rowSpan="3">
                  <a:txBody>
                    <a:bodyPr/>
                    <a:lstStyle/>
                    <a:p>
                      <a:pPr algn="ctr" fontAlgn="ctr"/>
                      <a:r>
                        <a:rPr lang="zh-CN" altLang="en-US" sz="1200" u="none" strike="noStrike" dirty="0" smtClean="0">
                          <a:effectLst/>
                          <a:latin typeface="+mn-ea"/>
                          <a:ea typeface="+mn-ea"/>
                        </a:rPr>
                        <a:t>交流功率</a:t>
                      </a:r>
                      <a:endParaRPr lang="en-US" altLang="zh-CN" sz="1200" b="0" i="0" u="none" strike="noStrike" dirty="0">
                        <a:solidFill>
                          <a:srgbClr val="000000"/>
                        </a:solidFill>
                        <a:effectLst/>
                        <a:latin typeface="+mn-ea"/>
                        <a:ea typeface="+mn-ea"/>
                      </a:endParaRPr>
                    </a:p>
                  </a:txBody>
                  <a:tcPr marL="0" marR="0" marT="0" marB="0" anchor="ctr"/>
                </a:tc>
                <a:tc>
                  <a:txBody>
                    <a:bodyPr/>
                    <a:lstStyle/>
                    <a:p>
                      <a:pPr algn="l" fontAlgn="b"/>
                      <a:r>
                        <a:rPr lang="zh-CN" altLang="en-US" sz="1200" u="none" strike="noStrike" dirty="0" smtClean="0">
                          <a:effectLst/>
                          <a:latin typeface="+mn-ea"/>
                          <a:ea typeface="+mn-ea"/>
                        </a:rPr>
                        <a:t>有功功率变送器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1-500V*0.5-700A</a:t>
                      </a:r>
                      <a:endParaRPr lang="zh-CN" altLang="en-US" sz="1200" b="0" i="0" u="none" strike="noStrike" dirty="0">
                        <a:solidFill>
                          <a:srgbClr val="000000"/>
                        </a:solidFill>
                        <a:effectLst/>
                        <a:latin typeface="+mn-ea"/>
                        <a:ea typeface="+mn-ea"/>
                      </a:endParaRPr>
                    </a:p>
                  </a:txBody>
                  <a:tcPr marL="0" marR="0" marT="0" marB="0" anchor="ctr"/>
                </a:tc>
              </a:tr>
              <a:tr h="305117">
                <a:tc vMerge="1">
                  <a:txBody>
                    <a:bodyPr/>
                    <a:lstStyle/>
                    <a:p>
                      <a:endParaRPr lang="zh-CN" altLang="en-US"/>
                    </a:p>
                  </a:txBody>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zh-CN" altLang="en-US" sz="1200" u="none" strike="noStrike" dirty="0" smtClean="0">
                          <a:effectLst/>
                          <a:latin typeface="+mn-ea"/>
                          <a:ea typeface="+mn-ea"/>
                        </a:rPr>
                        <a:t>无功功率变送器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smtClean="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1-500V*0.5-700A</a:t>
                      </a:r>
                      <a:endParaRPr lang="zh-CN" altLang="en-US" sz="1200" b="0" i="0" u="none" strike="noStrike" dirty="0">
                        <a:solidFill>
                          <a:srgbClr val="000000"/>
                        </a:solidFill>
                        <a:effectLst/>
                        <a:latin typeface="+mn-ea"/>
                        <a:ea typeface="+mn-ea"/>
                      </a:endParaRPr>
                    </a:p>
                  </a:txBody>
                  <a:tcPr marL="0" marR="0" marT="0" marB="0" anchor="ctr"/>
                </a:tc>
              </a:tr>
              <a:tr h="305117">
                <a:tc vMerge="1">
                  <a:txBody>
                    <a:bodyPr/>
                    <a:lstStyle/>
                    <a:p>
                      <a:endParaRPr lang="zh-CN" altLang="en-US"/>
                    </a:p>
                  </a:txBody>
                  <a:tcPr/>
                </a:tc>
                <a:tc>
                  <a:txBody>
                    <a:bodyPr/>
                    <a:lstStyle/>
                    <a:p>
                      <a:pPr algn="l" fontAlgn="b"/>
                      <a:r>
                        <a:rPr lang="zh-CN" altLang="en-US" sz="1200" u="none" strike="noStrike" dirty="0" smtClean="0">
                          <a:effectLst/>
                          <a:latin typeface="+mn-ea"/>
                          <a:ea typeface="+mn-ea"/>
                        </a:rPr>
                        <a:t>功率因素率变送器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1-500V*0.5-700A</a:t>
                      </a:r>
                      <a:endParaRPr lang="zh-CN" altLang="en-US" sz="1200" b="0" i="0" u="none" strike="noStrike" dirty="0">
                        <a:solidFill>
                          <a:srgbClr val="000000"/>
                        </a:solidFill>
                        <a:effectLst/>
                        <a:latin typeface="+mn-ea"/>
                        <a:ea typeface="+mn-ea"/>
                      </a:endParaRPr>
                    </a:p>
                  </a:txBody>
                  <a:tcPr marL="0" marR="0" marT="0" marB="0" anchor="ctr"/>
                </a:tc>
              </a:tr>
              <a:tr h="305117">
                <a:tc>
                  <a:txBody>
                    <a:bodyPr/>
                    <a:lstStyle/>
                    <a:p>
                      <a:pPr algn="ctr" fontAlgn="ctr"/>
                      <a:r>
                        <a:rPr lang="zh-CN" altLang="en-US" sz="1200" u="none" strike="noStrike" dirty="0" smtClean="0">
                          <a:effectLst/>
                          <a:latin typeface="+mn-ea"/>
                          <a:ea typeface="+mn-ea"/>
                        </a:rPr>
                        <a:t>直流功率</a:t>
                      </a:r>
                      <a:endParaRPr lang="zh-CN" altLang="en-US" sz="1200" b="0" i="0" u="none" strike="noStrike" dirty="0">
                        <a:solidFill>
                          <a:srgbClr val="000000"/>
                        </a:solidFill>
                        <a:effectLst/>
                        <a:latin typeface="+mn-ea"/>
                        <a:ea typeface="+mn-ea"/>
                      </a:endParaRPr>
                    </a:p>
                  </a:txBody>
                  <a:tcPr marL="0" marR="0" marT="0" marB="0" anchor="ct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zh-CN" altLang="en-US" sz="1200" u="none" strike="noStrike" dirty="0" smtClean="0">
                          <a:effectLst/>
                          <a:latin typeface="+mn-ea"/>
                          <a:ea typeface="+mn-ea"/>
                        </a:rPr>
                        <a:t>功率变送器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smtClean="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1-500V*0.001-5A</a:t>
                      </a:r>
                      <a:endParaRPr lang="en-US" altLang="zh-CN" sz="1200" b="0" i="0" u="none" strike="noStrike" dirty="0">
                        <a:solidFill>
                          <a:srgbClr val="000000"/>
                        </a:solidFill>
                        <a:effectLst/>
                        <a:latin typeface="+mn-ea"/>
                        <a:ea typeface="+mn-ea"/>
                      </a:endParaRPr>
                    </a:p>
                  </a:txBody>
                  <a:tcPr marL="0" marR="0" marT="0" marB="0" anchor="ctr"/>
                </a:tc>
              </a:tr>
            </a:tbl>
          </a:graphicData>
        </a:graphic>
      </p:graphicFrame>
      <p:sp>
        <p:nvSpPr>
          <p:cNvPr id="15" name="矩形 14"/>
          <p:cNvSpPr/>
          <p:nvPr/>
        </p:nvSpPr>
        <p:spPr>
          <a:xfrm>
            <a:off x="1844675" y="3716338"/>
            <a:ext cx="6913563" cy="1169987"/>
          </a:xfrm>
          <a:prstGeom prst="rect">
            <a:avLst/>
          </a:prstGeom>
        </p:spPr>
        <p:txBody>
          <a:bodyPr>
            <a:spAutoFit/>
          </a:bodyPr>
          <a:lstStyle/>
          <a:p>
            <a:pPr algn="l">
              <a:defRPr/>
            </a:pPr>
            <a:r>
              <a:rPr lang="zh-CN" altLang="en-US" sz="1400" dirty="0">
                <a:latin typeface="+mn-ea"/>
              </a:rPr>
              <a:t>产品种类：穿孔输入、端子输入；</a:t>
            </a:r>
            <a:endParaRPr lang="en-US" altLang="zh-CN" sz="1400" dirty="0">
              <a:latin typeface="+mn-ea"/>
            </a:endParaRPr>
          </a:p>
          <a:p>
            <a:pPr algn="l">
              <a:defRPr/>
            </a:pPr>
            <a:r>
              <a:rPr lang="zh-CN" altLang="en-US" sz="1400" dirty="0">
                <a:latin typeface="+mn-ea"/>
              </a:rPr>
              <a:t>          单路</a:t>
            </a:r>
            <a:r>
              <a:rPr lang="en-US" altLang="zh-CN" sz="1400" dirty="0">
                <a:latin typeface="+mn-ea"/>
              </a:rPr>
              <a:t>/</a:t>
            </a:r>
            <a:r>
              <a:rPr lang="zh-CN" altLang="en-US" sz="1400" dirty="0">
                <a:latin typeface="+mn-ea"/>
              </a:rPr>
              <a:t>相、三相、</a:t>
            </a:r>
            <a:r>
              <a:rPr lang="zh-CN" altLang="zh-CN" sz="1400" dirty="0">
                <a:latin typeface="宋体" pitchFamily="2" charset="-122"/>
              </a:rPr>
              <a:t>三相三线、三相四线</a:t>
            </a:r>
            <a:r>
              <a:rPr lang="zh-CN" altLang="en-US" sz="1400" dirty="0">
                <a:latin typeface="+mn-ea"/>
              </a:rPr>
              <a:t>；</a:t>
            </a:r>
            <a:endParaRPr lang="zh-CN" altLang="zh-CN" sz="1400" dirty="0">
              <a:latin typeface="+mn-ea"/>
            </a:endParaRPr>
          </a:p>
          <a:p>
            <a:pPr algn="l">
              <a:defRPr/>
            </a:pPr>
            <a:r>
              <a:rPr lang="zh-CN" altLang="en-US" sz="1400" dirty="0">
                <a:latin typeface="宋体" pitchFamily="2" charset="-122"/>
              </a:rPr>
              <a:t>安装方式</a:t>
            </a:r>
            <a:r>
              <a:rPr lang="zh-CN" altLang="zh-CN" sz="1400" dirty="0">
                <a:latin typeface="宋体" pitchFamily="2" charset="-122"/>
              </a:rPr>
              <a:t>：导轨</a:t>
            </a:r>
            <a:r>
              <a:rPr lang="zh-CN" altLang="en-US" sz="1400" dirty="0">
                <a:latin typeface="宋体" pitchFamily="2" charset="-122"/>
              </a:rPr>
              <a:t>、</a:t>
            </a:r>
            <a:r>
              <a:rPr lang="zh-CN" altLang="zh-CN" sz="1400" dirty="0">
                <a:latin typeface="宋体" pitchFamily="2" charset="-122"/>
              </a:rPr>
              <a:t>镙钉安装；</a:t>
            </a:r>
            <a:r>
              <a:rPr lang="en-US" altLang="zh-CN" sz="1400" dirty="0">
                <a:latin typeface="宋体" pitchFamily="2" charset="-122"/>
              </a:rPr>
              <a:t> </a:t>
            </a:r>
            <a:endParaRPr lang="zh-CN" altLang="zh-CN" sz="1400" dirty="0">
              <a:latin typeface="宋体" pitchFamily="2" charset="-122"/>
            </a:endParaRPr>
          </a:p>
          <a:p>
            <a:pPr algn="l">
              <a:defRPr/>
            </a:pPr>
            <a:r>
              <a:rPr lang="zh-CN" altLang="zh-CN" sz="1400" dirty="0">
                <a:latin typeface="宋体" pitchFamily="2" charset="-122"/>
              </a:rPr>
              <a:t>精度等级：</a:t>
            </a:r>
            <a:r>
              <a:rPr lang="en-US" altLang="zh-CN" sz="1400" dirty="0">
                <a:latin typeface="宋体" pitchFamily="2" charset="-122"/>
              </a:rPr>
              <a:t>0.5</a:t>
            </a:r>
            <a:r>
              <a:rPr lang="zh-CN" altLang="zh-CN" sz="1400" dirty="0">
                <a:latin typeface="宋体" pitchFamily="2" charset="-122"/>
              </a:rPr>
              <a:t>；</a:t>
            </a:r>
          </a:p>
          <a:p>
            <a:pPr algn="l">
              <a:defRPr/>
            </a:pPr>
            <a:r>
              <a:rPr lang="zh-CN" altLang="zh-CN" sz="1400" dirty="0">
                <a:latin typeface="宋体" pitchFamily="2" charset="-122"/>
              </a:rPr>
              <a:t>供电电源：</a:t>
            </a:r>
            <a:r>
              <a:rPr lang="en-US" altLang="zh-CN" sz="1400" dirty="0">
                <a:latin typeface="宋体" pitchFamily="2" charset="-122"/>
              </a:rPr>
              <a:t>12V</a:t>
            </a:r>
            <a:r>
              <a:rPr lang="zh-CN" altLang="zh-CN" sz="1400" dirty="0">
                <a:latin typeface="宋体" pitchFamily="2" charset="-122"/>
              </a:rPr>
              <a:t>、</a:t>
            </a:r>
            <a:r>
              <a:rPr lang="en-US" altLang="zh-CN" sz="1400" dirty="0">
                <a:latin typeface="宋体" pitchFamily="2" charset="-122"/>
              </a:rPr>
              <a:t>24V</a:t>
            </a:r>
            <a:r>
              <a:rPr lang="zh-CN" altLang="zh-CN" sz="1400" dirty="0">
                <a:latin typeface="宋体" pitchFamily="2" charset="-122"/>
              </a:rPr>
              <a:t>、</a:t>
            </a:r>
            <a:r>
              <a:rPr lang="en-US" altLang="zh-CN" sz="1400" dirty="0">
                <a:latin typeface="宋体" pitchFamily="2" charset="-122"/>
              </a:rPr>
              <a:t>48V</a:t>
            </a:r>
            <a:r>
              <a:rPr lang="zh-CN" altLang="zh-CN" sz="1400" dirty="0">
                <a:latin typeface="宋体" pitchFamily="2" charset="-122"/>
              </a:rPr>
              <a:t>、</a:t>
            </a:r>
            <a:r>
              <a:rPr lang="en-US" altLang="zh-CN" sz="1400" dirty="0">
                <a:latin typeface="宋体" pitchFamily="2" charset="-122"/>
              </a:rPr>
              <a:t>85</a:t>
            </a:r>
            <a:r>
              <a:rPr lang="zh-CN" altLang="en-US" sz="1400" dirty="0"/>
              <a:t> ～</a:t>
            </a:r>
            <a:r>
              <a:rPr lang="en-US" altLang="zh-CN" sz="1400" dirty="0"/>
              <a:t> </a:t>
            </a:r>
            <a:r>
              <a:rPr lang="en-US" altLang="zh-CN" sz="1400" dirty="0">
                <a:latin typeface="宋体" pitchFamily="2" charset="-122"/>
              </a:rPr>
              <a:t>265V AC/DC</a:t>
            </a:r>
            <a:r>
              <a:rPr lang="zh-CN" altLang="zh-CN" sz="1400" dirty="0">
                <a:latin typeface="+mn-ea"/>
              </a:rPr>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产品（四）</a:t>
            </a:r>
          </a:p>
        </p:txBody>
      </p:sp>
      <p:pic>
        <p:nvPicPr>
          <p:cNvPr id="3379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789363"/>
            <a:ext cx="1158875" cy="148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276475"/>
            <a:ext cx="1063625" cy="118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3797" name="组合 1"/>
          <p:cNvGrpSpPr>
            <a:grpSpLocks/>
          </p:cNvGrpSpPr>
          <p:nvPr/>
        </p:nvGrpSpPr>
        <p:grpSpPr bwMode="auto">
          <a:xfrm>
            <a:off x="250825" y="1557338"/>
            <a:ext cx="4940300" cy="360362"/>
            <a:chOff x="3343275" y="2171700"/>
            <a:chExt cx="5007408" cy="551092"/>
          </a:xfrm>
        </p:grpSpPr>
        <p:pic>
          <p:nvPicPr>
            <p:cNvPr id="33821" name="Picture 15" descr="红色块2">
              <a:hlinkClick r:id="" action="ppaction://noactio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2">
              <a:hlinkClick r:id="" action="ppaction://noaction"/>
            </p:cNvPr>
            <p:cNvSpPr txBox="1">
              <a:spLocks noChangeArrowheads="1"/>
            </p:cNvSpPr>
            <p:nvPr/>
          </p:nvSpPr>
          <p:spPr bwMode="auto">
            <a:xfrm>
              <a:off x="3452691" y="2171700"/>
              <a:ext cx="4897992"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a:defRPr/>
              </a:pPr>
              <a:r>
                <a:rPr lang="zh-CN" altLang="en-US" sz="1600" b="1" dirty="0">
                  <a:solidFill>
                    <a:schemeClr val="bg1"/>
                  </a:solidFill>
                  <a:latin typeface="+mn-ea"/>
                </a:rPr>
                <a:t>频率：方波、正弦波、过零任意波、工频、高频</a:t>
              </a:r>
              <a:endParaRPr lang="en-US" altLang="zh-CN" sz="1600" b="1" dirty="0">
                <a:solidFill>
                  <a:schemeClr val="bg1"/>
                </a:solidFill>
                <a:latin typeface="+mn-ea"/>
              </a:endParaRPr>
            </a:p>
          </p:txBody>
        </p:sp>
      </p:grpSp>
      <p:graphicFrame>
        <p:nvGraphicFramePr>
          <p:cNvPr id="9" name="表格 8"/>
          <p:cNvGraphicFramePr>
            <a:graphicFrameLocks noGrp="1"/>
          </p:cNvGraphicFramePr>
          <p:nvPr/>
        </p:nvGraphicFramePr>
        <p:xfrm>
          <a:off x="1858963" y="1998663"/>
          <a:ext cx="6889750" cy="1555750"/>
        </p:xfrm>
        <a:graphic>
          <a:graphicData uri="http://schemas.openxmlformats.org/drawingml/2006/table">
            <a:tbl>
              <a:tblPr>
                <a:tableStyleId>{BC89EF96-8CEA-46FF-86C4-4CE0E7609802}</a:tableStyleId>
              </a:tblPr>
              <a:tblGrid>
                <a:gridCol w="1056935"/>
                <a:gridCol w="2808392"/>
                <a:gridCol w="3024422"/>
              </a:tblGrid>
              <a:tr h="305224">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被测量属性</a:t>
                      </a:r>
                      <a:endParaRPr kumimoji="0" lang="en-US" altLang="zh-CN" sz="1200" b="0" i="0" u="none" strike="noStrike" cap="none" normalizeH="0" baseline="0" dirty="0" smtClean="0">
                        <a:ln>
                          <a:noFill/>
                        </a:ln>
                        <a:solidFill>
                          <a:srgbClr val="000000"/>
                        </a:solidFill>
                        <a:effectLst/>
                        <a:latin typeface="+mn-ea"/>
                        <a:ea typeface="+mn-ea"/>
                      </a:endParaRPr>
                    </a:p>
                  </a:txBody>
                  <a:tcPr marL="0" marR="0" marT="0" marB="0" anchor="ct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名称及输出类型</a:t>
                      </a:r>
                    </a:p>
                  </a:txBody>
                  <a:tcPr marL="0" marR="0" marT="0" marB="0" anchor="ctr"/>
                </a:tc>
                <a:tc>
                  <a:txBody>
                    <a:bodyPr/>
                    <a:lstStyle/>
                    <a:p>
                      <a:pPr algn="ctr" fontAlgn="b"/>
                      <a:r>
                        <a:rPr lang="zh-CN" altLang="zh-CN" sz="1200" dirty="0" smtClean="0">
                          <a:latin typeface="+mn-ea"/>
                          <a:ea typeface="+mn-ea"/>
                        </a:rPr>
                        <a:t>测量范围</a:t>
                      </a:r>
                      <a:endParaRPr lang="zh-CN" altLang="en-US" sz="1200" b="0" i="0" u="none" strike="noStrike" dirty="0">
                        <a:solidFill>
                          <a:srgbClr val="000000"/>
                        </a:solidFill>
                        <a:effectLst/>
                        <a:latin typeface="+mn-ea"/>
                        <a:ea typeface="+mn-ea"/>
                      </a:endParaRPr>
                    </a:p>
                  </a:txBody>
                  <a:tcPr marL="0" marR="0" marT="0" marB="0" anchor="ctr"/>
                </a:tc>
              </a:tr>
              <a:tr h="640079">
                <a:tc>
                  <a:txBody>
                    <a:bodyPr/>
                    <a:lstStyle/>
                    <a:p>
                      <a:pPr algn="ctr" fontAlgn="ctr"/>
                      <a:r>
                        <a:rPr lang="zh-CN" altLang="en-US" sz="1200" dirty="0" smtClean="0">
                          <a:latin typeface="+mn-ea"/>
                          <a:ea typeface="+mn-ea"/>
                        </a:rPr>
                        <a:t>方波、正弦波、过零任意波</a:t>
                      </a:r>
                      <a:endParaRPr lang="en-US" altLang="zh-CN" sz="1200" b="0" i="0" u="none" strike="noStrike" dirty="0">
                        <a:solidFill>
                          <a:srgbClr val="000000"/>
                        </a:solidFill>
                        <a:effectLst/>
                        <a:latin typeface="+mn-ea"/>
                        <a:ea typeface="+mn-ea"/>
                      </a:endParaRPr>
                    </a:p>
                  </a:txBody>
                  <a:tcPr marL="0" marR="0" marT="0" marB="0" anchor="ctr"/>
                </a:tc>
                <a:tc>
                  <a:txBody>
                    <a:bodyPr/>
                    <a:lstStyle/>
                    <a:p>
                      <a:pPr algn="l" fontAlgn="b"/>
                      <a:r>
                        <a:rPr lang="zh-CN" altLang="en-US" sz="1200" dirty="0" smtClean="0">
                          <a:latin typeface="+mn-ea"/>
                          <a:ea typeface="+mn-ea"/>
                        </a:rPr>
                        <a:t>频率变送器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0.05-10KHz*5-500V</a:t>
                      </a:r>
                      <a:endParaRPr lang="zh-CN" altLang="en-US" sz="1200" b="0" i="0" u="none" strike="noStrike" dirty="0">
                        <a:solidFill>
                          <a:srgbClr val="000000"/>
                        </a:solidFill>
                        <a:effectLst/>
                        <a:latin typeface="+mn-ea"/>
                        <a:ea typeface="+mn-ea"/>
                      </a:endParaRPr>
                    </a:p>
                  </a:txBody>
                  <a:tcPr marL="0" marR="0" marT="0" marB="0" anchor="ctr"/>
                </a:tc>
              </a:tr>
              <a:tr h="305224">
                <a:tc>
                  <a:txBody>
                    <a:bodyPr/>
                    <a:lstStyle/>
                    <a:p>
                      <a:pPr algn="ctr" fontAlgn="ctr"/>
                      <a:r>
                        <a:rPr lang="zh-CN" altLang="en-US" sz="1200" dirty="0" smtClean="0">
                          <a:latin typeface="+mn-ea"/>
                          <a:ea typeface="+mn-ea"/>
                        </a:rPr>
                        <a:t>工频</a:t>
                      </a:r>
                      <a:endParaRPr lang="zh-CN" altLang="en-US" sz="1200" b="0" i="0" u="none" strike="noStrike" dirty="0">
                        <a:solidFill>
                          <a:srgbClr val="000000"/>
                        </a:solidFill>
                        <a:effectLst/>
                        <a:latin typeface="+mn-ea"/>
                        <a:ea typeface="+mn-ea"/>
                      </a:endParaRPr>
                    </a:p>
                  </a:txBody>
                  <a:tcPr marL="0" marR="0" marT="0" marB="0" anchor="ct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zh-CN" altLang="en-US" sz="1200" dirty="0" smtClean="0">
                          <a:latin typeface="+mn-ea"/>
                          <a:ea typeface="+mn-ea"/>
                        </a:rPr>
                        <a:t>频率变送器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smtClean="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45-65Hz</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55-65Hz</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45-55Hz</a:t>
                      </a:r>
                      <a:endParaRPr lang="en-US" altLang="zh-CN" sz="1200" b="0" i="0" u="none" strike="noStrike" dirty="0">
                        <a:solidFill>
                          <a:srgbClr val="000000"/>
                        </a:solidFill>
                        <a:effectLst/>
                        <a:latin typeface="+mn-ea"/>
                        <a:ea typeface="+mn-ea"/>
                      </a:endParaRPr>
                    </a:p>
                  </a:txBody>
                  <a:tcPr marL="0" marR="0" marT="0" marB="0" anchor="ctr"/>
                </a:tc>
              </a:tr>
              <a:tr h="305224">
                <a:tc>
                  <a:txBody>
                    <a:bodyPr/>
                    <a:lstStyle/>
                    <a:p>
                      <a:pPr algn="ctr" fontAlgn="ctr"/>
                      <a:r>
                        <a:rPr lang="zh-CN" altLang="en-US" sz="1200" dirty="0" smtClean="0">
                          <a:latin typeface="+mn-ea"/>
                          <a:ea typeface="+mn-ea"/>
                        </a:rPr>
                        <a:t>高频</a:t>
                      </a:r>
                      <a:endParaRPr lang="zh-CN" altLang="en-US" sz="1200" b="0" i="0" u="none" strike="noStrike" dirty="0">
                        <a:solidFill>
                          <a:srgbClr val="000000"/>
                        </a:solidFill>
                        <a:effectLst/>
                        <a:latin typeface="+mn-ea"/>
                        <a:ea typeface="+mn-ea"/>
                      </a:endParaRPr>
                    </a:p>
                  </a:txBody>
                  <a:tcPr marL="0" marR="0" marT="0" marB="0" anchor="ct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zh-CN" altLang="en-US" sz="1200" dirty="0" smtClean="0">
                          <a:latin typeface="+mn-ea"/>
                          <a:ea typeface="+mn-ea"/>
                        </a:rPr>
                        <a:t>频率变送器</a:t>
                      </a:r>
                      <a:r>
                        <a:rPr kumimoji="0" lang="zh-CN" altLang="en-US" sz="1200" b="0" i="0" u="none" strike="noStrike" cap="none" normalizeH="0" baseline="0" dirty="0" smtClean="0">
                          <a:ln>
                            <a:noFill/>
                          </a:ln>
                          <a:solidFill>
                            <a:schemeClr val="tx1"/>
                          </a:solidFill>
                          <a:effectLst/>
                          <a:latin typeface="+mn-ea"/>
                          <a:ea typeface="+mn-ea"/>
                        </a:rPr>
                        <a:t>：具有：模拟量输出</a:t>
                      </a:r>
                      <a:endParaRPr lang="zh-CN" altLang="en-US" sz="1200" b="0" i="0" u="none" strike="noStrike" dirty="0" smtClean="0">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0.01-400KHz*5V</a:t>
                      </a:r>
                      <a:endParaRPr lang="en-US" altLang="zh-CN" sz="1200" b="0" i="0" u="none" strike="noStrike" dirty="0">
                        <a:solidFill>
                          <a:srgbClr val="000000"/>
                        </a:solidFill>
                        <a:effectLst/>
                        <a:latin typeface="+mn-ea"/>
                        <a:ea typeface="+mn-ea"/>
                      </a:endParaRPr>
                    </a:p>
                  </a:txBody>
                  <a:tcPr marL="0" marR="0" marT="0" marB="0" anchor="ctr"/>
                </a:tc>
              </a:tr>
            </a:tbl>
          </a:graphicData>
        </a:graphic>
      </p:graphicFrame>
      <p:sp>
        <p:nvSpPr>
          <p:cNvPr id="10" name="矩形 9"/>
          <p:cNvSpPr/>
          <p:nvPr/>
        </p:nvSpPr>
        <p:spPr>
          <a:xfrm>
            <a:off x="1844675" y="3716338"/>
            <a:ext cx="6913563" cy="954087"/>
          </a:xfrm>
          <a:prstGeom prst="rect">
            <a:avLst/>
          </a:prstGeom>
        </p:spPr>
        <p:txBody>
          <a:bodyPr>
            <a:spAutoFit/>
          </a:bodyPr>
          <a:lstStyle/>
          <a:p>
            <a:pPr algn="l">
              <a:defRPr/>
            </a:pPr>
            <a:r>
              <a:rPr lang="zh-CN" altLang="en-US" sz="1400" dirty="0">
                <a:latin typeface="+mn-ea"/>
              </a:rPr>
              <a:t>产品种类：端子输入；</a:t>
            </a:r>
            <a:endParaRPr lang="en-US" altLang="zh-CN" sz="1400" dirty="0">
              <a:latin typeface="+mn-ea"/>
            </a:endParaRPr>
          </a:p>
          <a:p>
            <a:pPr algn="l">
              <a:defRPr/>
            </a:pPr>
            <a:r>
              <a:rPr lang="zh-CN" altLang="en-US" sz="1400" dirty="0">
                <a:latin typeface="宋体" pitchFamily="2" charset="-122"/>
              </a:rPr>
              <a:t>安装方式</a:t>
            </a:r>
            <a:r>
              <a:rPr lang="zh-CN" altLang="zh-CN" sz="1400" dirty="0">
                <a:latin typeface="宋体" pitchFamily="2" charset="-122"/>
              </a:rPr>
              <a:t>：导轨</a:t>
            </a:r>
            <a:r>
              <a:rPr lang="zh-CN" altLang="en-US" sz="1400" dirty="0">
                <a:latin typeface="宋体" pitchFamily="2" charset="-122"/>
              </a:rPr>
              <a:t>、</a:t>
            </a:r>
            <a:r>
              <a:rPr lang="zh-CN" altLang="zh-CN" sz="1400" dirty="0">
                <a:latin typeface="宋体" pitchFamily="2" charset="-122"/>
              </a:rPr>
              <a:t>镙钉安装；</a:t>
            </a:r>
            <a:r>
              <a:rPr lang="en-US" altLang="zh-CN" sz="1400" dirty="0">
                <a:latin typeface="宋体" pitchFamily="2" charset="-122"/>
              </a:rPr>
              <a:t> </a:t>
            </a:r>
            <a:endParaRPr lang="zh-CN" altLang="zh-CN" sz="1400" dirty="0">
              <a:latin typeface="宋体" pitchFamily="2" charset="-122"/>
            </a:endParaRPr>
          </a:p>
          <a:p>
            <a:pPr algn="l">
              <a:defRPr/>
            </a:pPr>
            <a:r>
              <a:rPr lang="zh-CN" altLang="zh-CN" sz="1400" dirty="0">
                <a:latin typeface="宋体" pitchFamily="2" charset="-122"/>
              </a:rPr>
              <a:t>精度等级：</a:t>
            </a:r>
            <a:r>
              <a:rPr lang="en-US" altLang="zh-CN" sz="1400" dirty="0">
                <a:latin typeface="宋体" pitchFamily="2" charset="-122"/>
              </a:rPr>
              <a:t>0.5</a:t>
            </a:r>
            <a:r>
              <a:rPr lang="zh-CN" altLang="zh-CN" sz="1400" dirty="0">
                <a:latin typeface="宋体" pitchFamily="2" charset="-122"/>
              </a:rPr>
              <a:t>；</a:t>
            </a:r>
          </a:p>
          <a:p>
            <a:pPr algn="l">
              <a:defRPr/>
            </a:pPr>
            <a:r>
              <a:rPr lang="zh-CN" altLang="zh-CN" sz="1400" dirty="0">
                <a:latin typeface="宋体" pitchFamily="2" charset="-122"/>
              </a:rPr>
              <a:t>供电电源：</a:t>
            </a:r>
            <a:r>
              <a:rPr lang="en-US" altLang="zh-CN" sz="1400" dirty="0">
                <a:latin typeface="宋体" pitchFamily="2" charset="-122"/>
              </a:rPr>
              <a:t>12V</a:t>
            </a:r>
            <a:r>
              <a:rPr lang="zh-CN" altLang="zh-CN" sz="1400" dirty="0">
                <a:latin typeface="宋体" pitchFamily="2" charset="-122"/>
              </a:rPr>
              <a:t>、</a:t>
            </a:r>
            <a:r>
              <a:rPr lang="en-US" altLang="zh-CN" sz="1400" dirty="0">
                <a:latin typeface="宋体" pitchFamily="2" charset="-122"/>
              </a:rPr>
              <a:t>24V</a:t>
            </a:r>
            <a:r>
              <a:rPr lang="zh-CN" altLang="zh-CN" sz="1400" dirty="0">
                <a:latin typeface="宋体" pitchFamily="2" charset="-122"/>
              </a:rPr>
              <a:t>、</a:t>
            </a:r>
            <a:r>
              <a:rPr lang="en-US" altLang="zh-CN" sz="1400" dirty="0">
                <a:latin typeface="宋体" pitchFamily="2" charset="-122"/>
              </a:rPr>
              <a:t>48V</a:t>
            </a:r>
            <a:r>
              <a:rPr lang="zh-CN" altLang="zh-CN" sz="1400" dirty="0">
                <a:latin typeface="宋体" pitchFamily="2" charset="-122"/>
              </a:rPr>
              <a:t>、</a:t>
            </a:r>
            <a:r>
              <a:rPr lang="en-US" altLang="zh-CN" sz="1400" dirty="0">
                <a:latin typeface="宋体" pitchFamily="2" charset="-122"/>
              </a:rPr>
              <a:t>85</a:t>
            </a:r>
            <a:r>
              <a:rPr lang="zh-CN" altLang="en-US" sz="1400" dirty="0"/>
              <a:t> ～</a:t>
            </a:r>
            <a:r>
              <a:rPr lang="en-US" altLang="zh-CN" sz="1400" dirty="0"/>
              <a:t> </a:t>
            </a:r>
            <a:r>
              <a:rPr lang="en-US" altLang="zh-CN" sz="1400" dirty="0">
                <a:latin typeface="宋体" pitchFamily="2" charset="-122"/>
              </a:rPr>
              <a:t>265V AC/DC</a:t>
            </a:r>
            <a:r>
              <a:rPr lang="zh-CN" altLang="en-US" sz="1400" dirty="0">
                <a:latin typeface="宋体" pitchFamily="2" charset="-122"/>
              </a:rPr>
              <a:t>；</a:t>
            </a:r>
            <a:endParaRPr lang="zh-CN" altLang="zh-CN" sz="1400" dirty="0">
              <a:latin typeface="宋体"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产品（五）</a:t>
            </a:r>
          </a:p>
        </p:txBody>
      </p:sp>
      <p:grpSp>
        <p:nvGrpSpPr>
          <p:cNvPr id="34819" name="组合 1"/>
          <p:cNvGrpSpPr>
            <a:grpSpLocks/>
          </p:cNvGrpSpPr>
          <p:nvPr/>
        </p:nvGrpSpPr>
        <p:grpSpPr bwMode="auto">
          <a:xfrm>
            <a:off x="250825" y="1557338"/>
            <a:ext cx="6111875" cy="344487"/>
            <a:chOff x="3343275" y="2171700"/>
            <a:chExt cx="5056859" cy="527050"/>
          </a:xfrm>
        </p:grpSpPr>
        <p:pic>
          <p:nvPicPr>
            <p:cNvPr id="34851"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2">
              <a:hlinkClick r:id="" action="ppaction://noaction"/>
            </p:cNvPr>
            <p:cNvSpPr txBox="1">
              <a:spLocks noChangeArrowheads="1"/>
            </p:cNvSpPr>
            <p:nvPr/>
          </p:nvSpPr>
          <p:spPr bwMode="auto">
            <a:xfrm>
              <a:off x="3502205" y="2171700"/>
              <a:ext cx="4897929" cy="51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多参数组合：电流、电压、功率、</a:t>
              </a:r>
              <a:r>
                <a:rPr lang="zh-CN" altLang="en-US" sz="1600" b="1" dirty="0">
                  <a:solidFill>
                    <a:schemeClr val="bg1"/>
                  </a:solidFill>
                  <a:latin typeface="+mn-ea"/>
                </a:rPr>
                <a:t>有功电度量、无功电度</a:t>
              </a:r>
              <a:endParaRPr lang="zh-CN" altLang="en-US" sz="1600" b="1" dirty="0" smtClean="0">
                <a:solidFill>
                  <a:schemeClr val="bg1"/>
                </a:solidFill>
                <a:latin typeface="黑体" pitchFamily="2" charset="-122"/>
                <a:ea typeface="黑体" pitchFamily="2" charset="-122"/>
              </a:endParaRPr>
            </a:p>
          </p:txBody>
        </p:sp>
      </p:grpSp>
      <p:pic>
        <p:nvPicPr>
          <p:cNvPr id="348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7063" y="5335588"/>
            <a:ext cx="1312862" cy="133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5319713"/>
            <a:ext cx="996950"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413" y="2624138"/>
            <a:ext cx="1112837"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8538" y="5232400"/>
            <a:ext cx="1111250" cy="136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0288" y="5268913"/>
            <a:ext cx="1500187" cy="1420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5" name="图片 2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49225" y="4724400"/>
            <a:ext cx="1876425"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 name="表格 13"/>
          <p:cNvGraphicFramePr>
            <a:graphicFrameLocks noGrp="1"/>
          </p:cNvGraphicFramePr>
          <p:nvPr/>
        </p:nvGraphicFramePr>
        <p:xfrm>
          <a:off x="1858963" y="1998663"/>
          <a:ext cx="6889750" cy="1525587"/>
        </p:xfrm>
        <a:graphic>
          <a:graphicData uri="http://schemas.openxmlformats.org/drawingml/2006/table">
            <a:tbl>
              <a:tblPr>
                <a:tableStyleId>{BC89EF96-8CEA-46FF-86C4-4CE0E7609802}</a:tableStyleId>
              </a:tblPr>
              <a:tblGrid>
                <a:gridCol w="912915"/>
                <a:gridCol w="3816533"/>
                <a:gridCol w="2160302"/>
              </a:tblGrid>
              <a:tr h="30511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被测量属性</a:t>
                      </a:r>
                      <a:endParaRPr kumimoji="0" lang="en-US" altLang="zh-CN" sz="1200" b="0" i="0" u="none" strike="noStrike" cap="none" normalizeH="0" baseline="0" dirty="0" smtClean="0">
                        <a:ln>
                          <a:noFill/>
                        </a:ln>
                        <a:solidFill>
                          <a:srgbClr val="000000"/>
                        </a:solidFill>
                        <a:effectLst/>
                        <a:latin typeface="+mn-ea"/>
                        <a:ea typeface="+mn-ea"/>
                      </a:endParaRPr>
                    </a:p>
                  </a:txBody>
                  <a:tcPr marL="0" marR="0" marT="0" marB="0" anchor="ct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mn-ea"/>
                          <a:ea typeface="+mn-ea"/>
                        </a:rPr>
                        <a:t>名称及输出类型</a:t>
                      </a:r>
                    </a:p>
                  </a:txBody>
                  <a:tcPr marL="0" marR="0" marT="0" marB="0" anchor="ctr"/>
                </a:tc>
                <a:tc>
                  <a:txBody>
                    <a:bodyPr/>
                    <a:lstStyle/>
                    <a:p>
                      <a:pPr algn="ctr" fontAlgn="b"/>
                      <a:r>
                        <a:rPr lang="zh-CN" altLang="zh-CN" sz="1200" dirty="0" smtClean="0">
                          <a:latin typeface="+mn-ea"/>
                          <a:ea typeface="+mn-ea"/>
                        </a:rPr>
                        <a:t>测量范围</a:t>
                      </a:r>
                      <a:endParaRPr lang="zh-CN" altLang="en-US" sz="1200" b="0" i="0" u="none" strike="noStrike" dirty="0">
                        <a:solidFill>
                          <a:srgbClr val="000000"/>
                        </a:solidFill>
                        <a:effectLst/>
                        <a:latin typeface="+mn-ea"/>
                        <a:ea typeface="+mn-ea"/>
                      </a:endParaRPr>
                    </a:p>
                  </a:txBody>
                  <a:tcPr marL="0" marR="0" marT="0" marB="0" anchor="ctr"/>
                </a:tc>
              </a:tr>
              <a:tr h="305117">
                <a:tc rowSpan="2">
                  <a:txBody>
                    <a:bodyPr/>
                    <a:lstStyle/>
                    <a:p>
                      <a:pPr algn="ctr" fontAlgn="ctr"/>
                      <a:r>
                        <a:rPr lang="zh-CN" altLang="en-US" sz="1200" u="none" strike="noStrike" dirty="0" smtClean="0">
                          <a:effectLst/>
                          <a:latin typeface="+mn-ea"/>
                          <a:ea typeface="+mn-ea"/>
                        </a:rPr>
                        <a:t>交流多参数组合</a:t>
                      </a:r>
                      <a:endParaRPr lang="en-US" altLang="zh-CN" sz="1200" b="0" i="0" u="none" strike="noStrike" dirty="0">
                        <a:solidFill>
                          <a:srgbClr val="000000"/>
                        </a:solidFill>
                        <a:effectLst/>
                        <a:latin typeface="+mn-ea"/>
                        <a:ea typeface="+mn-ea"/>
                      </a:endParaRPr>
                    </a:p>
                  </a:txBody>
                  <a:tcPr marL="0" marR="0" marT="0"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zh-CN" altLang="en-US" sz="1200" b="0" i="0" u="none" strike="noStrike" cap="none" normalizeH="0" baseline="0" dirty="0" smtClean="0">
                          <a:ln>
                            <a:noFill/>
                          </a:ln>
                          <a:solidFill>
                            <a:schemeClr val="tx1"/>
                          </a:solidFill>
                          <a:effectLst/>
                          <a:latin typeface="+mn-ea"/>
                          <a:ea typeface="+mn-ea"/>
                        </a:rPr>
                        <a:t>数显类：具有：数字量、模拟量、开关量、显示等输出</a:t>
                      </a:r>
                      <a:endParaRPr kumimoji="0" lang="zh-CN" altLang="en-US" sz="1200" b="0" i="0" u="none" strike="noStrike" cap="none" normalizeH="0" baseline="0" dirty="0" smtClean="0">
                        <a:ln>
                          <a:noFill/>
                        </a:ln>
                        <a:solidFill>
                          <a:srgbClr val="000000"/>
                        </a:solidFill>
                        <a:effectLst/>
                        <a:latin typeface="+mn-ea"/>
                        <a:ea typeface="+mn-ea"/>
                      </a:endParaRP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1-500V*0.1-5A</a:t>
                      </a:r>
                      <a:endParaRPr lang="zh-CN" altLang="en-US" sz="1200" b="0" i="0" u="none" strike="noStrike" dirty="0">
                        <a:solidFill>
                          <a:srgbClr val="000000"/>
                        </a:solidFill>
                        <a:effectLst/>
                        <a:latin typeface="+mn-ea"/>
                        <a:ea typeface="+mn-ea"/>
                      </a:endParaRPr>
                    </a:p>
                  </a:txBody>
                  <a:tcPr marL="0" marR="0" marT="0" marB="0" anchor="ctr"/>
                </a:tc>
              </a:tr>
              <a:tr h="305117">
                <a:tc vMerge="1">
                  <a:txBody>
                    <a:bodyPr/>
                    <a:lstStyle/>
                    <a:p>
                      <a:endParaRPr lang="zh-CN"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mn-ea"/>
                          <a:ea typeface="+mn-ea"/>
                        </a:rPr>
                        <a:t>智能类：具有：数字输出</a:t>
                      </a: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1-1000V*0.05-500A</a:t>
                      </a:r>
                      <a:endParaRPr lang="zh-CN" altLang="en-US" sz="1200" b="0" i="0" u="none" strike="noStrike" dirty="0">
                        <a:solidFill>
                          <a:srgbClr val="000000"/>
                        </a:solidFill>
                        <a:effectLst/>
                        <a:latin typeface="+mn-ea"/>
                        <a:ea typeface="+mn-ea"/>
                      </a:endParaRPr>
                    </a:p>
                  </a:txBody>
                  <a:tcPr marL="0" marR="0" marT="0" marB="0" anchor="ctr"/>
                </a:tc>
              </a:tr>
              <a:tr h="305117">
                <a:tc rowSpan="2">
                  <a:txBody>
                    <a:bodyPr/>
                    <a:lstStyle/>
                    <a:p>
                      <a:pPr algn="ctr" fontAlgn="ctr"/>
                      <a:r>
                        <a:rPr lang="zh-CN" altLang="en-US" sz="1200" u="none" strike="noStrike" dirty="0" smtClean="0">
                          <a:effectLst/>
                          <a:latin typeface="+mn-ea"/>
                          <a:ea typeface="+mn-ea"/>
                        </a:rPr>
                        <a:t>直流多参数组合</a:t>
                      </a:r>
                      <a:endParaRPr lang="zh-CN" altLang="en-US" sz="1200" b="0" i="0" u="none" strike="noStrike" dirty="0">
                        <a:solidFill>
                          <a:srgbClr val="000000"/>
                        </a:solidFill>
                        <a:effectLst/>
                        <a:latin typeface="+mn-ea"/>
                        <a:ea typeface="+mn-ea"/>
                      </a:endParaRPr>
                    </a:p>
                  </a:txBody>
                  <a:tcPr marL="0" marR="0" marT="0" marB="0" anchor="ct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en-US" sz="1200" b="0" i="0" u="none" strike="noStrike" cap="none" normalizeH="0" baseline="0" dirty="0" smtClean="0">
                          <a:ln>
                            <a:noFill/>
                          </a:ln>
                          <a:solidFill>
                            <a:schemeClr val="tx1"/>
                          </a:solidFill>
                          <a:effectLst/>
                          <a:latin typeface="+mn-ea"/>
                          <a:ea typeface="+mn-ea"/>
                        </a:rPr>
                        <a:t>智能类：具有：数字输出</a:t>
                      </a: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0.025-1000V*1-1000A</a:t>
                      </a:r>
                      <a:endParaRPr lang="zh-CN" altLang="en-US" sz="1200" b="0" i="0" u="none" strike="noStrike" dirty="0">
                        <a:solidFill>
                          <a:srgbClr val="000000"/>
                        </a:solidFill>
                        <a:effectLst/>
                        <a:latin typeface="+mn-ea"/>
                        <a:ea typeface="+mn-ea"/>
                      </a:endParaRPr>
                    </a:p>
                  </a:txBody>
                  <a:tcPr marL="0" marR="0" marT="0" marB="0" anchor="ctr"/>
                </a:tc>
              </a:tr>
              <a:tr h="305117">
                <a:tc vMerge="1">
                  <a:txBody>
                    <a:bodyPr/>
                    <a:lstStyle/>
                    <a:p>
                      <a:endParaRPr lang="zh-CN" altLang="en-US"/>
                    </a:p>
                  </a:txBody>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zh-CN" altLang="en-US" sz="1200" u="none" strike="noStrike" dirty="0" smtClean="0">
                          <a:effectLst/>
                          <a:latin typeface="+mn-ea"/>
                          <a:ea typeface="+mn-ea"/>
                        </a:rPr>
                        <a:t>光伏汇流采集器</a:t>
                      </a:r>
                      <a:r>
                        <a:rPr kumimoji="0" lang="zh-CN" altLang="en-US" sz="1200" b="0" i="0" u="none" strike="noStrike" cap="none" normalizeH="0" baseline="0" dirty="0" smtClean="0">
                          <a:ln>
                            <a:noFill/>
                          </a:ln>
                          <a:solidFill>
                            <a:schemeClr val="tx1"/>
                          </a:solidFill>
                          <a:effectLst/>
                          <a:latin typeface="+mn-ea"/>
                          <a:ea typeface="+mn-ea"/>
                        </a:rPr>
                        <a:t>：具有：数字输出</a:t>
                      </a:r>
                    </a:p>
                  </a:txBody>
                  <a:tcPr marL="0" marR="0" marT="0" marB="0" anchor="ctr"/>
                </a:tc>
                <a:tc>
                  <a:txBody>
                    <a:bodyPr/>
                    <a:lstStyle/>
                    <a:p>
                      <a:pPr algn="ctr" fontAlgn="b"/>
                      <a:r>
                        <a:rPr lang="en-US" altLang="zh-CN" sz="1200" b="0" i="0" u="none" strike="noStrike" dirty="0" smtClean="0">
                          <a:solidFill>
                            <a:srgbClr val="000000"/>
                          </a:solidFill>
                          <a:effectLst/>
                          <a:latin typeface="+mn-ea"/>
                          <a:ea typeface="+mn-ea"/>
                        </a:rPr>
                        <a:t>0</a:t>
                      </a:r>
                      <a:r>
                        <a:rPr lang="zh-CN" altLang="en-US" sz="1200" b="0" i="0" u="none" strike="noStrike" dirty="0" smtClean="0">
                          <a:solidFill>
                            <a:srgbClr val="000000"/>
                          </a:solidFill>
                          <a:effectLst/>
                          <a:latin typeface="+mn-ea"/>
                          <a:ea typeface="+mn-ea"/>
                        </a:rPr>
                        <a:t>～</a:t>
                      </a:r>
                      <a:r>
                        <a:rPr lang="en-US" altLang="zh-CN" sz="1200" b="0" i="0" u="none" strike="noStrike" dirty="0" smtClean="0">
                          <a:solidFill>
                            <a:srgbClr val="000000"/>
                          </a:solidFill>
                          <a:effectLst/>
                          <a:latin typeface="+mn-ea"/>
                          <a:ea typeface="+mn-ea"/>
                        </a:rPr>
                        <a:t>1-1000V*5-30A</a:t>
                      </a:r>
                      <a:endParaRPr lang="zh-CN" altLang="en-US" sz="1200" b="0" i="0" u="none" strike="noStrike" dirty="0">
                        <a:solidFill>
                          <a:srgbClr val="000000"/>
                        </a:solidFill>
                        <a:effectLst/>
                        <a:latin typeface="+mn-ea"/>
                        <a:ea typeface="+mn-ea"/>
                      </a:endParaRPr>
                    </a:p>
                  </a:txBody>
                  <a:tcPr marL="0" marR="0" marT="0" marB="0" anchor="ctr"/>
                </a:tc>
              </a:tr>
            </a:tbl>
          </a:graphicData>
        </a:graphic>
      </p:graphicFrame>
      <p:sp>
        <p:nvSpPr>
          <p:cNvPr id="15" name="矩形 14"/>
          <p:cNvSpPr/>
          <p:nvPr/>
        </p:nvSpPr>
        <p:spPr>
          <a:xfrm>
            <a:off x="1844675" y="3716338"/>
            <a:ext cx="6913563" cy="954087"/>
          </a:xfrm>
          <a:prstGeom prst="rect">
            <a:avLst/>
          </a:prstGeom>
        </p:spPr>
        <p:txBody>
          <a:bodyPr>
            <a:spAutoFit/>
          </a:bodyPr>
          <a:lstStyle/>
          <a:p>
            <a:pPr algn="l">
              <a:defRPr/>
            </a:pPr>
            <a:r>
              <a:rPr lang="zh-CN" altLang="en-US" sz="1400" dirty="0">
                <a:latin typeface="+mn-ea"/>
              </a:rPr>
              <a:t>产品种类：单路</a:t>
            </a:r>
            <a:r>
              <a:rPr lang="en-US" altLang="zh-CN" sz="1400" dirty="0">
                <a:latin typeface="+mn-ea"/>
              </a:rPr>
              <a:t>/</a:t>
            </a:r>
            <a:r>
              <a:rPr lang="zh-CN" altLang="en-US" sz="1400" dirty="0">
                <a:latin typeface="+mn-ea"/>
              </a:rPr>
              <a:t>相、多路、</a:t>
            </a:r>
            <a:r>
              <a:rPr lang="zh-CN" altLang="zh-CN" sz="1400" dirty="0">
                <a:latin typeface="宋体" pitchFamily="2" charset="-122"/>
              </a:rPr>
              <a:t>三相三线、三相四线</a:t>
            </a:r>
            <a:r>
              <a:rPr lang="zh-CN" altLang="en-US" sz="1400" dirty="0">
                <a:latin typeface="宋体" pitchFamily="2" charset="-122"/>
              </a:rPr>
              <a:t>；</a:t>
            </a:r>
            <a:endParaRPr lang="en-US" altLang="zh-CN" sz="1400" dirty="0">
              <a:latin typeface="+mn-ea"/>
            </a:endParaRPr>
          </a:p>
          <a:p>
            <a:pPr algn="l">
              <a:defRPr/>
            </a:pPr>
            <a:r>
              <a:rPr lang="zh-CN" altLang="zh-CN" sz="1400" dirty="0">
                <a:latin typeface="+mn-ea"/>
              </a:rPr>
              <a:t>安装方式：导轨</a:t>
            </a:r>
            <a:r>
              <a:rPr lang="zh-CN" altLang="en-US" sz="1400" dirty="0">
                <a:latin typeface="+mn-ea"/>
              </a:rPr>
              <a:t>、</a:t>
            </a:r>
            <a:r>
              <a:rPr lang="zh-CN" altLang="zh-CN" sz="1400" dirty="0">
                <a:latin typeface="+mn-ea"/>
              </a:rPr>
              <a:t>镙钉</a:t>
            </a:r>
            <a:r>
              <a:rPr lang="zh-CN" altLang="en-US" sz="1400" dirty="0">
                <a:latin typeface="+mn-ea"/>
              </a:rPr>
              <a:t>、卡式安装</a:t>
            </a:r>
            <a:r>
              <a:rPr lang="zh-CN" altLang="zh-CN" sz="1400" dirty="0">
                <a:latin typeface="+mn-ea"/>
              </a:rPr>
              <a:t>；</a:t>
            </a:r>
          </a:p>
          <a:p>
            <a:pPr algn="l">
              <a:defRPr/>
            </a:pPr>
            <a:r>
              <a:rPr lang="zh-CN" altLang="zh-CN" sz="1400" dirty="0">
                <a:latin typeface="+mn-ea"/>
              </a:rPr>
              <a:t>精度等级：</a:t>
            </a:r>
            <a:r>
              <a:rPr lang="en-US" altLang="zh-CN" sz="1400" dirty="0">
                <a:latin typeface="+mn-ea"/>
              </a:rPr>
              <a:t>0.5</a:t>
            </a:r>
            <a:r>
              <a:rPr lang="zh-CN" altLang="en-US" sz="1400" dirty="0">
                <a:latin typeface="+mn-ea"/>
              </a:rPr>
              <a:t>、</a:t>
            </a:r>
            <a:r>
              <a:rPr lang="en-US" altLang="zh-CN" sz="1400" dirty="0">
                <a:latin typeface="+mn-ea"/>
              </a:rPr>
              <a:t>1.0</a:t>
            </a:r>
            <a:r>
              <a:rPr lang="zh-CN" altLang="zh-CN" sz="1400" dirty="0">
                <a:latin typeface="+mn-ea"/>
              </a:rPr>
              <a:t>；</a:t>
            </a:r>
          </a:p>
          <a:p>
            <a:pPr algn="l">
              <a:defRPr/>
            </a:pPr>
            <a:r>
              <a:rPr lang="zh-CN" altLang="zh-CN" sz="1400" dirty="0">
                <a:latin typeface="+mn-ea"/>
              </a:rPr>
              <a:t>供电电源：</a:t>
            </a:r>
            <a:r>
              <a:rPr lang="en-US" altLang="zh-CN" sz="1400" dirty="0">
                <a:latin typeface="+mn-ea"/>
              </a:rPr>
              <a:t>12V</a:t>
            </a:r>
            <a:r>
              <a:rPr lang="zh-CN" altLang="zh-CN" sz="1400" dirty="0">
                <a:latin typeface="+mn-ea"/>
              </a:rPr>
              <a:t>、</a:t>
            </a:r>
            <a:r>
              <a:rPr lang="en-US" altLang="zh-CN" sz="1400" dirty="0">
                <a:latin typeface="+mn-ea"/>
              </a:rPr>
              <a:t>24V</a:t>
            </a:r>
            <a:r>
              <a:rPr lang="zh-CN" altLang="zh-CN" sz="1400" dirty="0">
                <a:latin typeface="+mn-ea"/>
              </a:rPr>
              <a:t>、</a:t>
            </a:r>
            <a:r>
              <a:rPr lang="en-US" altLang="zh-CN" sz="1400" dirty="0">
                <a:latin typeface="+mn-ea"/>
              </a:rPr>
              <a:t>48V</a:t>
            </a:r>
            <a:r>
              <a:rPr lang="zh-CN" altLang="zh-CN" sz="1400" dirty="0">
                <a:latin typeface="+mn-ea"/>
              </a:rPr>
              <a:t>、</a:t>
            </a:r>
            <a:r>
              <a:rPr lang="en-US" altLang="zh-CN" sz="1400" dirty="0">
                <a:latin typeface="+mn-ea"/>
              </a:rPr>
              <a:t>85</a:t>
            </a:r>
            <a:r>
              <a:rPr lang="zh-CN" altLang="en-US" sz="1400" dirty="0">
                <a:latin typeface="+mn-ea"/>
              </a:rPr>
              <a:t> ～</a:t>
            </a:r>
            <a:r>
              <a:rPr lang="en-US" altLang="zh-CN" sz="1400" dirty="0">
                <a:latin typeface="+mn-ea"/>
              </a:rPr>
              <a:t> 265V AC/DC</a:t>
            </a:r>
            <a:r>
              <a:rPr lang="zh-CN" altLang="zh-CN" sz="1400" dirty="0">
                <a:latin typeface="+mn-ea"/>
              </a:rPr>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49"/>
          <p:cNvSpPr>
            <a:spLocks noChangeArrowheads="1"/>
          </p:cNvSpPr>
          <p:nvPr/>
        </p:nvSpPr>
        <p:spPr bwMode="auto">
          <a:xfrm>
            <a:off x="1763713" y="1997075"/>
            <a:ext cx="6946900" cy="3087688"/>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a:defRPr/>
            </a:pPr>
            <a:r>
              <a:rPr lang="zh-CN" altLang="en-US" sz="1400" dirty="0">
                <a:latin typeface="+mn-ea"/>
              </a:rPr>
              <a:t>被测属性</a:t>
            </a:r>
            <a:r>
              <a:rPr lang="zh-CN" altLang="zh-CN" sz="1400" dirty="0">
                <a:latin typeface="+mn-ea"/>
              </a:rPr>
              <a:t>：</a:t>
            </a:r>
            <a:r>
              <a:rPr lang="zh-CN" altLang="zh-CN" sz="1400" dirty="0">
                <a:latin typeface="宋体" pitchFamily="2" charset="-122"/>
              </a:rPr>
              <a:t>热电阻：</a:t>
            </a:r>
            <a:r>
              <a:rPr lang="en-US" altLang="zh-CN" sz="1400" dirty="0">
                <a:latin typeface="宋体" pitchFamily="2" charset="-122"/>
              </a:rPr>
              <a:t>PT100,PT1000,BA1,BA2,CU50,CU53,R</a:t>
            </a:r>
            <a:r>
              <a:rPr lang="zh-CN" altLang="zh-CN" sz="1400" dirty="0">
                <a:latin typeface="宋体" pitchFamily="2" charset="-122"/>
              </a:rPr>
              <a:t>；</a:t>
            </a:r>
          </a:p>
          <a:p>
            <a:pPr algn="l">
              <a:defRPr/>
            </a:pPr>
            <a:r>
              <a:rPr lang="en-US" altLang="zh-CN" sz="1400" dirty="0">
                <a:latin typeface="宋体" pitchFamily="2" charset="-122"/>
              </a:rPr>
              <a:t>          </a:t>
            </a:r>
            <a:r>
              <a:rPr lang="zh-CN" altLang="zh-CN" sz="1400" dirty="0">
                <a:latin typeface="宋体" pitchFamily="2" charset="-122"/>
              </a:rPr>
              <a:t>热电偶：</a:t>
            </a:r>
            <a:r>
              <a:rPr lang="en-US" altLang="zh-CN" sz="1400" dirty="0">
                <a:latin typeface="宋体" pitchFamily="2" charset="-122"/>
              </a:rPr>
              <a:t>B,S,K,E,T,J,R,N</a:t>
            </a:r>
            <a:r>
              <a:rPr lang="zh-CN" altLang="zh-CN" sz="1400" dirty="0">
                <a:latin typeface="宋体" pitchFamily="2" charset="-122"/>
              </a:rPr>
              <a:t>； </a:t>
            </a:r>
          </a:p>
          <a:p>
            <a:pPr algn="l">
              <a:defRPr/>
            </a:pPr>
            <a:r>
              <a:rPr lang="en-US" altLang="zh-CN" sz="1400" dirty="0">
                <a:solidFill>
                  <a:schemeClr val="tx1"/>
                </a:solidFill>
                <a:latin typeface="+mn-ea"/>
              </a:rPr>
              <a:t>         </a:t>
            </a:r>
            <a:r>
              <a:rPr lang="en-US" altLang="zh-CN" sz="1400" dirty="0">
                <a:latin typeface="+mn-ea"/>
              </a:rPr>
              <a:t> </a:t>
            </a:r>
            <a:r>
              <a:rPr lang="zh-CN" altLang="en-US" sz="1400" dirty="0">
                <a:latin typeface="+mn-ea"/>
              </a:rPr>
              <a:t>一入一出、一入二出</a:t>
            </a:r>
            <a:r>
              <a:rPr lang="zh-CN" altLang="en-US" sz="1400" dirty="0">
                <a:latin typeface="宋体" pitchFamily="2" charset="-122"/>
              </a:rPr>
              <a:t>；</a:t>
            </a:r>
            <a:endParaRPr lang="en-US" altLang="zh-CN" sz="1400" dirty="0">
              <a:latin typeface="宋体" pitchFamily="2" charset="-122"/>
            </a:endParaRPr>
          </a:p>
          <a:p>
            <a:pPr algn="l">
              <a:defRPr/>
            </a:pPr>
            <a:r>
              <a:rPr lang="zh-CN" altLang="en-US" sz="1400" dirty="0">
                <a:latin typeface="+mn-ea"/>
              </a:rPr>
              <a:t>名    称：温度变送器；</a:t>
            </a:r>
            <a:endParaRPr lang="en-US" altLang="zh-CN" sz="1400" dirty="0">
              <a:latin typeface="+mn-ea"/>
            </a:endParaRPr>
          </a:p>
          <a:p>
            <a:pPr algn="l">
              <a:defRPr/>
            </a:pPr>
            <a:r>
              <a:rPr lang="zh-CN" altLang="zh-CN" sz="1400" dirty="0">
                <a:latin typeface="+mn-ea"/>
              </a:rPr>
              <a:t>测量范围：</a:t>
            </a:r>
            <a:r>
              <a:rPr lang="en-US" altLang="zh-CN" sz="1400" dirty="0">
                <a:latin typeface="+mn-ea"/>
              </a:rPr>
              <a:t>-200</a:t>
            </a:r>
            <a:r>
              <a:rPr lang="zh-CN" altLang="en-US" sz="1400" dirty="0"/>
              <a:t> ～ </a:t>
            </a:r>
            <a:r>
              <a:rPr lang="en-US" altLang="zh-CN" sz="1400" dirty="0"/>
              <a:t>1600 ℃ </a:t>
            </a:r>
            <a:r>
              <a:rPr lang="zh-CN" altLang="en-US" sz="1400" dirty="0">
                <a:latin typeface="宋体" pitchFamily="2" charset="-122"/>
              </a:rPr>
              <a:t>；</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模拟量；</a:t>
            </a:r>
            <a:endParaRPr lang="en-US" altLang="zh-CN" sz="1400" dirty="0">
              <a:latin typeface="+mn-ea"/>
            </a:endParaRPr>
          </a:p>
          <a:p>
            <a:pPr algn="l">
              <a:defRPr/>
            </a:pPr>
            <a:r>
              <a:rPr lang="zh-CN" altLang="en-US" sz="1400" dirty="0">
                <a:latin typeface="宋体" pitchFamily="2" charset="-122"/>
              </a:rPr>
              <a:t>安装方式</a:t>
            </a:r>
            <a:r>
              <a:rPr lang="zh-CN" altLang="zh-CN" sz="1400" dirty="0">
                <a:latin typeface="宋体" pitchFamily="2" charset="-122"/>
              </a:rPr>
              <a:t>：导轨安装；</a:t>
            </a:r>
            <a:r>
              <a:rPr lang="en-US" altLang="zh-CN" sz="1400" dirty="0">
                <a:latin typeface="宋体" pitchFamily="2" charset="-122"/>
              </a:rPr>
              <a:t> </a:t>
            </a:r>
            <a:endParaRPr lang="zh-CN" altLang="zh-CN" sz="1400" dirty="0">
              <a:latin typeface="宋体" pitchFamily="2" charset="-122"/>
            </a:endParaRPr>
          </a:p>
          <a:p>
            <a:pPr algn="l">
              <a:defRPr/>
            </a:pPr>
            <a:r>
              <a:rPr lang="zh-CN" altLang="zh-CN" sz="1400" dirty="0">
                <a:latin typeface="宋体" pitchFamily="2" charset="-122"/>
              </a:rPr>
              <a:t>精度等级：</a:t>
            </a:r>
            <a:r>
              <a:rPr lang="en-US" altLang="zh-CN" sz="1400" dirty="0">
                <a:latin typeface="宋体" pitchFamily="2" charset="-122"/>
              </a:rPr>
              <a:t>0.5</a:t>
            </a:r>
            <a:r>
              <a:rPr lang="zh-CN" altLang="zh-CN" sz="1400" dirty="0">
                <a:latin typeface="宋体" pitchFamily="2" charset="-122"/>
              </a:rPr>
              <a:t>；</a:t>
            </a:r>
          </a:p>
          <a:p>
            <a:pPr algn="l">
              <a:defRPr/>
            </a:pPr>
            <a:r>
              <a:rPr lang="zh-CN" altLang="zh-CN" sz="1400" dirty="0">
                <a:latin typeface="宋体" pitchFamily="2" charset="-122"/>
              </a:rPr>
              <a:t>供电电源：</a:t>
            </a:r>
            <a:r>
              <a:rPr lang="en-US" altLang="zh-CN" sz="1400" dirty="0">
                <a:latin typeface="宋体" pitchFamily="2" charset="-122"/>
              </a:rPr>
              <a:t>24V</a:t>
            </a:r>
            <a:r>
              <a:rPr lang="zh-CN" altLang="en-US" sz="1400" dirty="0">
                <a:latin typeface="宋体" pitchFamily="2" charset="-122"/>
              </a:rPr>
              <a:t>；</a:t>
            </a:r>
            <a:endParaRPr lang="zh-CN" altLang="zh-CN" sz="1400" dirty="0">
              <a:latin typeface="宋体" pitchFamily="2" charset="-122"/>
            </a:endParaRPr>
          </a:p>
          <a:p>
            <a:pPr algn="l">
              <a:defRPr/>
            </a:pPr>
            <a:endParaRPr lang="zh-CN" altLang="zh-CN" sz="1400" b="1" dirty="0">
              <a:solidFill>
                <a:srgbClr val="FF0000"/>
              </a:solidFill>
              <a:latin typeface="+mn-ea"/>
            </a:endParaRPr>
          </a:p>
        </p:txBody>
      </p:sp>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产品（六）</a:t>
            </a:r>
          </a:p>
        </p:txBody>
      </p:sp>
      <p:grpSp>
        <p:nvGrpSpPr>
          <p:cNvPr id="35844" name="组合 1"/>
          <p:cNvGrpSpPr>
            <a:grpSpLocks/>
          </p:cNvGrpSpPr>
          <p:nvPr/>
        </p:nvGrpSpPr>
        <p:grpSpPr bwMode="auto">
          <a:xfrm>
            <a:off x="250825" y="1557338"/>
            <a:ext cx="2736850" cy="360362"/>
            <a:chOff x="3343275" y="2171700"/>
            <a:chExt cx="5099666" cy="551092"/>
          </a:xfrm>
        </p:grpSpPr>
        <p:pic>
          <p:nvPicPr>
            <p:cNvPr id="35846"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544422" y="2171700"/>
              <a:ext cx="4898519"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a:defRPr/>
              </a:pPr>
              <a:r>
                <a:rPr lang="zh-CN" altLang="en-US" sz="1600" b="1" dirty="0">
                  <a:solidFill>
                    <a:schemeClr val="bg1"/>
                  </a:solidFill>
                  <a:latin typeface="+mn-ea"/>
                </a:rPr>
                <a:t>温度：热电阻、热电偶   </a:t>
              </a:r>
              <a:endParaRPr lang="en-US" altLang="zh-CN" sz="1600" b="1" dirty="0">
                <a:solidFill>
                  <a:schemeClr val="bg1"/>
                </a:solidFill>
                <a:latin typeface="+mn-ea"/>
              </a:endParaRPr>
            </a:p>
          </p:txBody>
        </p:sp>
      </p:grpSp>
      <p:pic>
        <p:nvPicPr>
          <p:cNvPr id="358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205038"/>
            <a:ext cx="1368425" cy="197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49"/>
          <p:cNvSpPr>
            <a:spLocks noChangeArrowheads="1"/>
          </p:cNvSpPr>
          <p:nvPr/>
        </p:nvSpPr>
        <p:spPr bwMode="auto">
          <a:xfrm>
            <a:off x="250825" y="2276475"/>
            <a:ext cx="3600450" cy="2160588"/>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名    称：干接点开关量智能变送器</a:t>
            </a:r>
            <a:endParaRPr lang="en-US" altLang="zh-CN" sz="1400" dirty="0">
              <a:latin typeface="+mn-ea"/>
            </a:endParaRPr>
          </a:p>
          <a:p>
            <a:pPr algn="l">
              <a:defRPr/>
            </a:pPr>
            <a:r>
              <a:rPr lang="zh-CN" altLang="en-US" sz="1400" dirty="0">
                <a:latin typeface="+mn-ea"/>
              </a:rPr>
              <a:t>被测属性</a:t>
            </a:r>
            <a:r>
              <a:rPr lang="zh-CN" altLang="zh-CN" sz="1400" dirty="0">
                <a:latin typeface="+mn-ea"/>
              </a:rPr>
              <a:t>：</a:t>
            </a:r>
            <a:r>
              <a:rPr lang="zh-CN" altLang="en-US" sz="1400" dirty="0">
                <a:latin typeface="+mn-ea"/>
              </a:rPr>
              <a:t>干接点；</a:t>
            </a:r>
            <a:endParaRPr lang="en-US" altLang="zh-CN" sz="1400" dirty="0">
              <a:latin typeface="+mn-ea"/>
            </a:endParaRPr>
          </a:p>
          <a:p>
            <a:pPr algn="l">
              <a:defRPr/>
            </a:pPr>
            <a:r>
              <a:rPr lang="zh-CN" altLang="en-US" sz="1400" dirty="0">
                <a:latin typeface="+mn-ea"/>
              </a:rPr>
              <a:t>          </a:t>
            </a:r>
            <a:r>
              <a:rPr lang="en-US" altLang="zh-CN" sz="1400" dirty="0">
                <a:latin typeface="+mn-ea"/>
              </a:rPr>
              <a:t>2</a:t>
            </a:r>
            <a:r>
              <a:rPr lang="zh-CN" altLang="en-US" sz="1400" dirty="0">
                <a:latin typeface="+mn-ea"/>
              </a:rPr>
              <a:t>路、</a:t>
            </a:r>
            <a:r>
              <a:rPr lang="en-US" altLang="zh-CN" sz="1400" dirty="0">
                <a:latin typeface="+mn-ea"/>
              </a:rPr>
              <a:t>8</a:t>
            </a:r>
            <a:r>
              <a:rPr lang="zh-CN" altLang="en-US" sz="1400" dirty="0">
                <a:latin typeface="+mn-ea"/>
              </a:rPr>
              <a:t>路、</a:t>
            </a:r>
            <a:r>
              <a:rPr lang="en-US" altLang="zh-CN" sz="1400" dirty="0">
                <a:latin typeface="+mn-ea"/>
              </a:rPr>
              <a:t>16</a:t>
            </a:r>
            <a:r>
              <a:rPr lang="zh-CN" altLang="en-US" sz="1400" dirty="0">
                <a:latin typeface="+mn-ea"/>
              </a:rPr>
              <a:t>路</a:t>
            </a:r>
            <a:r>
              <a:rPr lang="zh-CN" altLang="en-US" sz="1400" dirty="0">
                <a:latin typeface="宋体" pitchFamily="2" charset="-122"/>
              </a:rPr>
              <a:t>；</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数字量；</a:t>
            </a:r>
            <a:endParaRPr lang="en-US" altLang="zh-CN" sz="1400" dirty="0">
              <a:latin typeface="+mn-ea"/>
            </a:endParaRPr>
          </a:p>
          <a:p>
            <a:pPr algn="l">
              <a:defRPr/>
            </a:pPr>
            <a:r>
              <a:rPr lang="zh-CN" altLang="zh-CN" sz="1400" dirty="0">
                <a:latin typeface="+mn-ea"/>
              </a:rPr>
              <a:t>测量范围：</a:t>
            </a:r>
            <a:r>
              <a:rPr lang="zh-CN" altLang="en-US" sz="1400" dirty="0">
                <a:latin typeface="+mn-ea"/>
              </a:rPr>
              <a:t>开关量</a:t>
            </a:r>
            <a:r>
              <a:rPr lang="zh-CN" altLang="en-US" sz="1400" dirty="0">
                <a:latin typeface="宋体" pitchFamily="2" charset="-122"/>
              </a:rPr>
              <a:t>；</a:t>
            </a:r>
            <a:endParaRPr lang="zh-CN" altLang="zh-CN" sz="1400" dirty="0">
              <a:latin typeface="宋体" pitchFamily="2" charset="-122"/>
            </a:endParaRPr>
          </a:p>
          <a:p>
            <a:pPr algn="l">
              <a:defRPr/>
            </a:pPr>
            <a:r>
              <a:rPr lang="zh-CN" altLang="zh-CN" sz="1400" dirty="0">
                <a:latin typeface="+mn-ea"/>
              </a:rPr>
              <a:t>安装方式：导轨</a:t>
            </a:r>
            <a:r>
              <a:rPr lang="zh-CN" altLang="en-US" sz="1400" dirty="0">
                <a:latin typeface="+mn-ea"/>
              </a:rPr>
              <a:t>、</a:t>
            </a:r>
            <a:r>
              <a:rPr lang="zh-CN" altLang="zh-CN" sz="1400" dirty="0">
                <a:latin typeface="+mn-ea"/>
              </a:rPr>
              <a:t>镙钉；</a:t>
            </a:r>
          </a:p>
          <a:p>
            <a:pPr algn="l">
              <a:defRPr/>
            </a:pPr>
            <a:r>
              <a:rPr lang="zh-CN" altLang="zh-CN" sz="1400" dirty="0">
                <a:latin typeface="+mn-ea"/>
              </a:rPr>
              <a:t>供电电源：</a:t>
            </a:r>
            <a:r>
              <a:rPr lang="en-US" altLang="zh-CN" sz="1400" dirty="0">
                <a:latin typeface="+mn-ea"/>
              </a:rPr>
              <a:t>24V</a:t>
            </a:r>
            <a:r>
              <a:rPr lang="zh-CN" altLang="zh-CN" sz="1400" dirty="0">
                <a:latin typeface="+mn-ea"/>
              </a:rPr>
              <a:t>、</a:t>
            </a:r>
            <a:r>
              <a:rPr lang="en-US" altLang="zh-CN" sz="1400" dirty="0">
                <a:latin typeface="+mn-ea"/>
              </a:rPr>
              <a:t>85</a:t>
            </a:r>
            <a:r>
              <a:rPr lang="zh-CN" altLang="en-US" sz="1400" dirty="0">
                <a:latin typeface="+mn-ea"/>
              </a:rPr>
              <a:t> ～</a:t>
            </a:r>
            <a:r>
              <a:rPr lang="en-US" altLang="zh-CN" sz="1400" dirty="0">
                <a:latin typeface="+mn-ea"/>
              </a:rPr>
              <a:t> 265V AC/DC</a:t>
            </a:r>
            <a:r>
              <a:rPr lang="zh-CN" altLang="zh-CN" sz="1400" dirty="0">
                <a:latin typeface="+mn-ea"/>
              </a:rPr>
              <a:t>；</a:t>
            </a:r>
          </a:p>
        </p:txBody>
      </p:sp>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产品（七）</a:t>
            </a:r>
          </a:p>
        </p:txBody>
      </p:sp>
      <p:grpSp>
        <p:nvGrpSpPr>
          <p:cNvPr id="36868" name="组合 1"/>
          <p:cNvGrpSpPr>
            <a:grpSpLocks/>
          </p:cNvGrpSpPr>
          <p:nvPr/>
        </p:nvGrpSpPr>
        <p:grpSpPr bwMode="auto">
          <a:xfrm>
            <a:off x="250825" y="1557338"/>
            <a:ext cx="2024063" cy="358775"/>
            <a:chOff x="3343275" y="2171700"/>
            <a:chExt cx="5174949" cy="551092"/>
          </a:xfrm>
        </p:grpSpPr>
        <p:pic>
          <p:nvPicPr>
            <p:cNvPr id="36877"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9272" y="2171700"/>
              <a:ext cx="4898952"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开关量：干接点</a:t>
              </a:r>
              <a:endParaRPr lang="zh-CN" altLang="en-US" sz="1600" b="1" dirty="0" smtClean="0">
                <a:solidFill>
                  <a:schemeClr val="bg1"/>
                </a:solidFill>
                <a:latin typeface="黑体" pitchFamily="2" charset="-122"/>
                <a:ea typeface="黑体" pitchFamily="2" charset="-122"/>
              </a:endParaRPr>
            </a:p>
          </p:txBody>
        </p:sp>
      </p:grpSp>
      <p:pic>
        <p:nvPicPr>
          <p:cNvPr id="3686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38" y="4540250"/>
            <a:ext cx="1158875"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5650" y="4835525"/>
            <a:ext cx="1682750" cy="111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6871" name="组合 1"/>
          <p:cNvGrpSpPr>
            <a:grpSpLocks/>
          </p:cNvGrpSpPr>
          <p:nvPr/>
        </p:nvGrpSpPr>
        <p:grpSpPr bwMode="auto">
          <a:xfrm>
            <a:off x="4932363" y="1557338"/>
            <a:ext cx="2432050" cy="358775"/>
            <a:chOff x="3343275" y="2171700"/>
            <a:chExt cx="5126154" cy="527050"/>
          </a:xfrm>
        </p:grpSpPr>
        <p:pic>
          <p:nvPicPr>
            <p:cNvPr id="36875" name="Picture 15" descr="红色块2">
              <a:hlinkClick r:id="" action="ppaction://noaction"/>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Box 2">
              <a:hlinkClick r:id="" action="ppaction://noaction"/>
            </p:cNvPr>
            <p:cNvSpPr txBox="1">
              <a:spLocks noChangeArrowheads="1"/>
            </p:cNvSpPr>
            <p:nvPr/>
          </p:nvSpPr>
          <p:spPr bwMode="auto">
            <a:xfrm>
              <a:off x="3570807" y="2171700"/>
              <a:ext cx="4898622" cy="275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电阻：电阻、电位器</a:t>
              </a:r>
              <a:endParaRPr lang="en-US" altLang="zh-CN" sz="1600" b="1" dirty="0" smtClean="0">
                <a:solidFill>
                  <a:schemeClr val="bg1"/>
                </a:solidFill>
                <a:latin typeface="+mn-ea"/>
              </a:endParaRPr>
            </a:p>
          </p:txBody>
        </p:sp>
      </p:grpSp>
      <p:sp>
        <p:nvSpPr>
          <p:cNvPr id="47" name="AutoShape 49"/>
          <p:cNvSpPr>
            <a:spLocks noChangeArrowheads="1"/>
          </p:cNvSpPr>
          <p:nvPr/>
        </p:nvSpPr>
        <p:spPr bwMode="auto">
          <a:xfrm>
            <a:off x="5003800" y="2276475"/>
            <a:ext cx="3600450" cy="2160588"/>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名    称：电阻变送器</a:t>
            </a:r>
            <a:endParaRPr lang="en-US" altLang="zh-CN" sz="1400" dirty="0">
              <a:latin typeface="+mn-ea"/>
            </a:endParaRPr>
          </a:p>
          <a:p>
            <a:pPr algn="l">
              <a:defRPr/>
            </a:pPr>
            <a:r>
              <a:rPr lang="zh-CN" altLang="en-US" sz="1400" dirty="0">
                <a:latin typeface="+mn-ea"/>
              </a:rPr>
              <a:t>被测属性</a:t>
            </a:r>
            <a:r>
              <a:rPr lang="zh-CN" altLang="zh-CN" sz="1400" dirty="0">
                <a:latin typeface="+mn-ea"/>
              </a:rPr>
              <a:t>：</a:t>
            </a:r>
            <a:r>
              <a:rPr lang="zh-CN" altLang="en-US" sz="1400" dirty="0">
                <a:latin typeface="+mn-ea"/>
              </a:rPr>
              <a:t>电阻、电位器；</a:t>
            </a:r>
            <a:endParaRPr lang="en-US" altLang="zh-CN" sz="1400" dirty="0">
              <a:latin typeface="+mn-ea"/>
            </a:endParaRPr>
          </a:p>
          <a:p>
            <a:pPr algn="l">
              <a:defRPr/>
            </a:pPr>
            <a:r>
              <a:rPr lang="zh-CN" altLang="en-US" sz="1400" dirty="0">
                <a:latin typeface="+mn-ea"/>
              </a:rPr>
              <a:t>          一入一出、一入二出</a:t>
            </a:r>
            <a:r>
              <a:rPr lang="zh-CN" altLang="en-US" sz="1400" dirty="0">
                <a:latin typeface="宋体" pitchFamily="2" charset="-122"/>
              </a:rPr>
              <a:t>；</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数字量、模拟量；</a:t>
            </a:r>
            <a:endParaRPr lang="en-US" altLang="zh-CN" sz="1400" dirty="0">
              <a:latin typeface="+mn-ea"/>
            </a:endParaRPr>
          </a:p>
          <a:p>
            <a:pPr algn="l">
              <a:defRPr/>
            </a:pPr>
            <a:r>
              <a:rPr lang="zh-CN" altLang="zh-CN" sz="1400" dirty="0">
                <a:latin typeface="+mn-ea"/>
              </a:rPr>
              <a:t>测量范围：</a:t>
            </a:r>
            <a:r>
              <a:rPr lang="en-US" altLang="zh-CN" sz="1400" dirty="0">
                <a:latin typeface="宋体" pitchFamily="2" charset="-122"/>
              </a:rPr>
              <a:t> 100Ω</a:t>
            </a:r>
            <a:r>
              <a:rPr lang="zh-CN" altLang="en-US" sz="1400" dirty="0"/>
              <a:t> ～</a:t>
            </a:r>
            <a:r>
              <a:rPr lang="en-US" altLang="zh-CN" sz="1400" dirty="0"/>
              <a:t> </a:t>
            </a:r>
            <a:r>
              <a:rPr lang="en-US" altLang="zh-CN" sz="1400" dirty="0">
                <a:latin typeface="宋体" pitchFamily="2" charset="-122"/>
              </a:rPr>
              <a:t>10KΩ</a:t>
            </a:r>
          </a:p>
          <a:p>
            <a:pPr algn="l">
              <a:defRPr/>
            </a:pPr>
            <a:r>
              <a:rPr lang="zh-CN" altLang="zh-CN" sz="1400" dirty="0">
                <a:latin typeface="+mn-ea"/>
              </a:rPr>
              <a:t>安装方式：导轨</a:t>
            </a:r>
            <a:r>
              <a:rPr lang="zh-CN" altLang="en-US" sz="1400" dirty="0">
                <a:latin typeface="+mn-ea"/>
              </a:rPr>
              <a:t>、</a:t>
            </a:r>
            <a:r>
              <a:rPr lang="zh-CN" altLang="zh-CN" sz="1400" dirty="0">
                <a:latin typeface="+mn-ea"/>
              </a:rPr>
              <a:t>镙钉；</a:t>
            </a:r>
          </a:p>
          <a:p>
            <a:pPr algn="l">
              <a:defRPr/>
            </a:pPr>
            <a:r>
              <a:rPr lang="zh-CN" altLang="zh-CN" sz="1400" dirty="0">
                <a:latin typeface="+mn-ea"/>
              </a:rPr>
              <a:t>精度等级：</a:t>
            </a:r>
            <a:r>
              <a:rPr lang="en-US" altLang="zh-CN" sz="1400" dirty="0">
                <a:latin typeface="+mn-ea"/>
              </a:rPr>
              <a:t>0.5</a:t>
            </a:r>
            <a:r>
              <a:rPr lang="zh-CN" altLang="zh-CN" sz="1400" dirty="0">
                <a:latin typeface="+mn-ea"/>
              </a:rPr>
              <a:t>；</a:t>
            </a:r>
          </a:p>
          <a:p>
            <a:pPr algn="l">
              <a:defRPr/>
            </a:pPr>
            <a:r>
              <a:rPr lang="zh-CN" altLang="zh-CN" sz="1400" dirty="0">
                <a:latin typeface="+mn-ea"/>
              </a:rPr>
              <a:t>供电电源：</a:t>
            </a:r>
            <a:r>
              <a:rPr lang="en-US" altLang="zh-CN" sz="1400" dirty="0">
                <a:latin typeface="+mn-ea"/>
              </a:rPr>
              <a:t>24V</a:t>
            </a:r>
            <a:r>
              <a:rPr lang="zh-CN" altLang="zh-CN" sz="1400" dirty="0">
                <a:latin typeface="+mn-ea"/>
              </a:rPr>
              <a:t>、</a:t>
            </a:r>
            <a:r>
              <a:rPr lang="en-US" altLang="zh-CN" sz="1400" dirty="0">
                <a:latin typeface="+mn-ea"/>
              </a:rPr>
              <a:t>85</a:t>
            </a:r>
            <a:r>
              <a:rPr lang="zh-CN" altLang="en-US" sz="1400" dirty="0">
                <a:latin typeface="+mn-ea"/>
              </a:rPr>
              <a:t> ～</a:t>
            </a:r>
            <a:r>
              <a:rPr lang="en-US" altLang="zh-CN" sz="1400" dirty="0">
                <a:latin typeface="+mn-ea"/>
              </a:rPr>
              <a:t> 265V AC/DC</a:t>
            </a:r>
            <a:r>
              <a:rPr lang="zh-CN" altLang="zh-CN" sz="1400" dirty="0">
                <a:latin typeface="+mn-ea"/>
              </a:rPr>
              <a:t>；</a:t>
            </a:r>
          </a:p>
        </p:txBody>
      </p:sp>
      <p:pic>
        <p:nvPicPr>
          <p:cNvPr id="3687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913" y="4610100"/>
            <a:ext cx="1158875" cy="148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4"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91363" y="4540250"/>
            <a:ext cx="1225550"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49"/>
          <p:cNvSpPr>
            <a:spLocks noChangeArrowheads="1"/>
          </p:cNvSpPr>
          <p:nvPr/>
        </p:nvSpPr>
        <p:spPr bwMode="auto">
          <a:xfrm>
            <a:off x="250825" y="2276475"/>
            <a:ext cx="3600450" cy="2016125"/>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名    称：车辆检测器</a:t>
            </a:r>
            <a:endParaRPr lang="en-US" altLang="zh-CN" sz="1400" dirty="0">
              <a:latin typeface="+mn-ea"/>
            </a:endParaRPr>
          </a:p>
          <a:p>
            <a:pPr algn="l">
              <a:defRPr/>
            </a:pPr>
            <a:r>
              <a:rPr lang="zh-CN" altLang="en-US" sz="1400" dirty="0">
                <a:latin typeface="+mn-ea"/>
              </a:rPr>
              <a:t>被测属性</a:t>
            </a:r>
            <a:r>
              <a:rPr lang="zh-CN" altLang="zh-CN" sz="1400" dirty="0">
                <a:latin typeface="+mn-ea"/>
              </a:rPr>
              <a:t>：</a:t>
            </a:r>
            <a:r>
              <a:rPr lang="zh-CN" altLang="en-US" sz="1400" dirty="0">
                <a:latin typeface="+mn-ea"/>
              </a:rPr>
              <a:t>电感；</a:t>
            </a:r>
            <a:endParaRPr lang="en-US" altLang="zh-CN" sz="1400" dirty="0">
              <a:latin typeface="+mn-ea"/>
            </a:endParaRPr>
          </a:p>
          <a:p>
            <a:pPr algn="l">
              <a:defRPr/>
            </a:pPr>
            <a:r>
              <a:rPr lang="zh-CN" altLang="en-US" sz="1400" dirty="0">
                <a:latin typeface="+mn-ea"/>
              </a:rPr>
              <a:t>          单路、双路</a:t>
            </a:r>
            <a:r>
              <a:rPr lang="zh-CN" altLang="en-US" sz="1400" dirty="0">
                <a:latin typeface="宋体" pitchFamily="2" charset="-122"/>
              </a:rPr>
              <a:t>；</a:t>
            </a:r>
            <a:r>
              <a:rPr lang="zh-CN" altLang="en-US" sz="1400" dirty="0">
                <a:latin typeface="+mn-ea"/>
              </a:rPr>
              <a:t>；</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开关量；</a:t>
            </a:r>
            <a:endParaRPr lang="en-US" altLang="zh-CN" sz="1400" dirty="0">
              <a:latin typeface="+mn-ea"/>
            </a:endParaRPr>
          </a:p>
          <a:p>
            <a:pPr algn="l">
              <a:defRPr/>
            </a:pPr>
            <a:r>
              <a:rPr lang="zh-CN" altLang="zh-CN" sz="1400" dirty="0">
                <a:latin typeface="+mn-ea"/>
              </a:rPr>
              <a:t>测量范围：</a:t>
            </a:r>
            <a:r>
              <a:rPr lang="en-US" altLang="zh-CN" sz="1400" dirty="0">
                <a:latin typeface="宋体" pitchFamily="2" charset="-122"/>
              </a:rPr>
              <a:t>20-1000uH</a:t>
            </a:r>
            <a:r>
              <a:rPr lang="zh-CN" altLang="en-US" sz="1400" dirty="0">
                <a:latin typeface="宋体" pitchFamily="2" charset="-122"/>
              </a:rPr>
              <a:t>；</a:t>
            </a:r>
            <a:endParaRPr lang="zh-CN" altLang="zh-CN" sz="1400" dirty="0">
              <a:latin typeface="宋体" pitchFamily="2" charset="-122"/>
            </a:endParaRPr>
          </a:p>
          <a:p>
            <a:pPr algn="l">
              <a:defRPr/>
            </a:pPr>
            <a:r>
              <a:rPr lang="zh-CN" altLang="zh-CN" sz="1400" dirty="0">
                <a:latin typeface="+mn-ea"/>
              </a:rPr>
              <a:t>安装方式：镙钉；</a:t>
            </a:r>
          </a:p>
          <a:p>
            <a:pPr algn="l">
              <a:defRPr/>
            </a:pPr>
            <a:r>
              <a:rPr lang="zh-CN" altLang="zh-CN" sz="1400" dirty="0">
                <a:latin typeface="+mn-ea"/>
              </a:rPr>
              <a:t>供电电源：</a:t>
            </a:r>
            <a:r>
              <a:rPr lang="en-US" altLang="zh-CN" sz="1400" dirty="0">
                <a:latin typeface="+mn-ea"/>
              </a:rPr>
              <a:t>85</a:t>
            </a:r>
            <a:r>
              <a:rPr lang="zh-CN" altLang="en-US" sz="1400" dirty="0">
                <a:latin typeface="+mn-ea"/>
              </a:rPr>
              <a:t> ～</a:t>
            </a:r>
            <a:r>
              <a:rPr lang="en-US" altLang="zh-CN" sz="1400" dirty="0">
                <a:latin typeface="+mn-ea"/>
              </a:rPr>
              <a:t> 265V AC/DC</a:t>
            </a:r>
            <a:r>
              <a:rPr lang="zh-CN" altLang="zh-CN" sz="1400" dirty="0">
                <a:latin typeface="+mn-ea"/>
              </a:rPr>
              <a:t>；</a:t>
            </a:r>
          </a:p>
        </p:txBody>
      </p:sp>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产品（八）</a:t>
            </a:r>
          </a:p>
        </p:txBody>
      </p:sp>
      <p:sp>
        <p:nvSpPr>
          <p:cNvPr id="47" name="AutoShape 49"/>
          <p:cNvSpPr>
            <a:spLocks noChangeArrowheads="1"/>
          </p:cNvSpPr>
          <p:nvPr/>
        </p:nvSpPr>
        <p:spPr bwMode="auto">
          <a:xfrm>
            <a:off x="5003800" y="2276475"/>
            <a:ext cx="3600450" cy="2016125"/>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名    称：超声波车位探测器</a:t>
            </a:r>
            <a:endParaRPr lang="en-US" altLang="zh-CN" sz="1400" dirty="0">
              <a:latin typeface="+mn-ea"/>
            </a:endParaRPr>
          </a:p>
          <a:p>
            <a:pPr algn="l">
              <a:defRPr/>
            </a:pPr>
            <a:r>
              <a:rPr lang="zh-CN" altLang="en-US" sz="1400" dirty="0">
                <a:latin typeface="+mn-ea"/>
              </a:rPr>
              <a:t>被测属性</a:t>
            </a:r>
            <a:r>
              <a:rPr lang="zh-CN" altLang="zh-CN" sz="1400" dirty="0">
                <a:latin typeface="+mn-ea"/>
              </a:rPr>
              <a:t>：</a:t>
            </a:r>
            <a:r>
              <a:rPr lang="zh-CN" altLang="en-US" sz="1400" dirty="0">
                <a:latin typeface="+mn-ea"/>
              </a:rPr>
              <a:t>超声波；</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开关量、数字量；</a:t>
            </a:r>
            <a:endParaRPr lang="en-US" altLang="zh-CN" sz="1400" dirty="0">
              <a:latin typeface="+mn-ea"/>
            </a:endParaRPr>
          </a:p>
          <a:p>
            <a:pPr algn="l">
              <a:defRPr/>
            </a:pPr>
            <a:r>
              <a:rPr lang="zh-CN" altLang="zh-CN" sz="1400" dirty="0">
                <a:latin typeface="+mn-ea"/>
              </a:rPr>
              <a:t>测量范围：</a:t>
            </a:r>
            <a:r>
              <a:rPr lang="en-US" altLang="zh-CN" sz="1400" dirty="0">
                <a:latin typeface="宋体" pitchFamily="2" charset="-122"/>
              </a:rPr>
              <a:t>0.2-3M</a:t>
            </a:r>
            <a:r>
              <a:rPr lang="zh-CN" altLang="en-US" sz="1400" dirty="0">
                <a:latin typeface="宋体" pitchFamily="2" charset="-122"/>
              </a:rPr>
              <a:t>；</a:t>
            </a:r>
            <a:endParaRPr lang="zh-CN" altLang="zh-CN" sz="1400" dirty="0">
              <a:latin typeface="宋体" pitchFamily="2" charset="-122"/>
            </a:endParaRPr>
          </a:p>
          <a:p>
            <a:pPr algn="l">
              <a:defRPr/>
            </a:pPr>
            <a:r>
              <a:rPr lang="zh-CN" altLang="zh-CN" sz="1400" dirty="0">
                <a:latin typeface="+mn-ea"/>
              </a:rPr>
              <a:t>安装方式：镙钉；</a:t>
            </a:r>
          </a:p>
          <a:p>
            <a:pPr algn="l">
              <a:defRPr/>
            </a:pPr>
            <a:r>
              <a:rPr lang="zh-CN" altLang="zh-CN" sz="1400" dirty="0">
                <a:latin typeface="+mn-ea"/>
              </a:rPr>
              <a:t>供电电源：</a:t>
            </a:r>
            <a:r>
              <a:rPr lang="en-US" altLang="zh-CN" sz="1400" dirty="0">
                <a:latin typeface="+mn-ea"/>
              </a:rPr>
              <a:t>24V</a:t>
            </a:r>
            <a:r>
              <a:rPr lang="zh-CN" altLang="zh-CN" sz="1400" dirty="0">
                <a:latin typeface="+mn-ea"/>
              </a:rPr>
              <a:t>；</a:t>
            </a:r>
          </a:p>
        </p:txBody>
      </p:sp>
      <p:grpSp>
        <p:nvGrpSpPr>
          <p:cNvPr id="37893" name="组合 1"/>
          <p:cNvGrpSpPr>
            <a:grpSpLocks/>
          </p:cNvGrpSpPr>
          <p:nvPr/>
        </p:nvGrpSpPr>
        <p:grpSpPr bwMode="auto">
          <a:xfrm>
            <a:off x="250825" y="1557338"/>
            <a:ext cx="960438" cy="360362"/>
            <a:chOff x="3343275" y="2171700"/>
            <a:chExt cx="5521590" cy="551092"/>
          </a:xfrm>
        </p:grpSpPr>
        <p:pic>
          <p:nvPicPr>
            <p:cNvPr id="37899"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2">
              <a:hlinkClick r:id="" action="ppaction://noaction"/>
            </p:cNvPr>
            <p:cNvSpPr txBox="1">
              <a:spLocks noChangeArrowheads="1"/>
            </p:cNvSpPr>
            <p:nvPr/>
          </p:nvSpPr>
          <p:spPr bwMode="auto">
            <a:xfrm>
              <a:off x="3963883" y="2171700"/>
              <a:ext cx="4900982"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电感</a:t>
              </a:r>
              <a:endParaRPr lang="zh-CN" altLang="en-US" sz="1600" b="1" dirty="0" smtClean="0">
                <a:solidFill>
                  <a:schemeClr val="bg1"/>
                </a:solidFill>
                <a:latin typeface="黑体" pitchFamily="2" charset="-122"/>
                <a:ea typeface="黑体" pitchFamily="2" charset="-122"/>
              </a:endParaRPr>
            </a:p>
          </p:txBody>
        </p:sp>
      </p:grpSp>
      <p:pic>
        <p:nvPicPr>
          <p:cNvPr id="378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1763" y="4805363"/>
            <a:ext cx="1225550" cy="1093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7895" name="组合 1"/>
          <p:cNvGrpSpPr>
            <a:grpSpLocks/>
          </p:cNvGrpSpPr>
          <p:nvPr/>
        </p:nvGrpSpPr>
        <p:grpSpPr bwMode="auto">
          <a:xfrm>
            <a:off x="4932363" y="1557338"/>
            <a:ext cx="1168400" cy="360362"/>
            <a:chOff x="3343275" y="2171700"/>
            <a:chExt cx="5398875" cy="551092"/>
          </a:xfrm>
        </p:grpSpPr>
        <p:pic>
          <p:nvPicPr>
            <p:cNvPr id="37897" name="Picture 15" descr="红色块2">
              <a:hlinkClick r:id="" action="ppaction://noactio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
              <a:hlinkClick r:id="" action="ppaction://noaction"/>
            </p:cNvPr>
            <p:cNvSpPr txBox="1">
              <a:spLocks noChangeArrowheads="1"/>
            </p:cNvSpPr>
            <p:nvPr/>
          </p:nvSpPr>
          <p:spPr bwMode="auto">
            <a:xfrm>
              <a:off x="3842084" y="2171700"/>
              <a:ext cx="4900066"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超声波</a:t>
              </a:r>
              <a:endParaRPr lang="zh-CN" altLang="en-US" sz="1600" b="1" dirty="0" smtClean="0">
                <a:solidFill>
                  <a:schemeClr val="bg1"/>
                </a:solidFill>
                <a:latin typeface="黑体" pitchFamily="2" charset="-122"/>
                <a:ea typeface="黑体" pitchFamily="2" charset="-122"/>
              </a:endParaRPr>
            </a:p>
          </p:txBody>
        </p:sp>
      </p:grpSp>
      <p:pic>
        <p:nvPicPr>
          <p:cNvPr id="3789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2338" y="4632325"/>
            <a:ext cx="1603375" cy="126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49"/>
          <p:cNvSpPr>
            <a:spLocks noChangeArrowheads="1"/>
          </p:cNvSpPr>
          <p:nvPr/>
        </p:nvSpPr>
        <p:spPr bwMode="auto">
          <a:xfrm>
            <a:off x="250825" y="2276475"/>
            <a:ext cx="3600450" cy="1800225"/>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产品种类：开关电源</a:t>
            </a:r>
            <a:endParaRPr lang="en-US" altLang="zh-CN" sz="1400" dirty="0">
              <a:latin typeface="+mn-ea"/>
            </a:endParaRPr>
          </a:p>
          <a:p>
            <a:pPr algn="l">
              <a:defRPr/>
            </a:pPr>
            <a:r>
              <a:rPr lang="zh-CN" altLang="en-US" sz="1400" dirty="0">
                <a:latin typeface="+mn-ea"/>
              </a:rPr>
              <a:t>被测属性</a:t>
            </a:r>
            <a:r>
              <a:rPr lang="zh-CN" altLang="zh-CN" sz="1400" dirty="0">
                <a:latin typeface="+mn-ea"/>
              </a:rPr>
              <a:t>：</a:t>
            </a:r>
            <a:r>
              <a:rPr lang="zh-CN" altLang="en-US" sz="1400" dirty="0">
                <a:latin typeface="+mn-ea"/>
              </a:rPr>
              <a:t>电源（交流）；</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直流输出；</a:t>
            </a:r>
            <a:endParaRPr lang="en-US" altLang="zh-CN" sz="1400" dirty="0">
              <a:latin typeface="+mn-ea"/>
            </a:endParaRPr>
          </a:p>
          <a:p>
            <a:pPr algn="l">
              <a:defRPr/>
            </a:pPr>
            <a:r>
              <a:rPr lang="zh-CN" altLang="zh-CN" sz="1400" dirty="0">
                <a:latin typeface="+mn-ea"/>
              </a:rPr>
              <a:t>测量范围：</a:t>
            </a:r>
            <a:r>
              <a:rPr lang="en-US" altLang="zh-CN" sz="1400" dirty="0">
                <a:latin typeface="宋体" pitchFamily="2" charset="-122"/>
              </a:rPr>
              <a:t>220V</a:t>
            </a:r>
            <a:r>
              <a:rPr lang="zh-CN" altLang="en-US" sz="1400" dirty="0">
                <a:latin typeface="宋体" pitchFamily="2" charset="-122"/>
              </a:rPr>
              <a:t>；</a:t>
            </a:r>
            <a:endParaRPr lang="zh-CN" altLang="zh-CN" sz="1400" dirty="0">
              <a:latin typeface="宋体" pitchFamily="2" charset="-122"/>
            </a:endParaRPr>
          </a:p>
          <a:p>
            <a:pPr algn="l">
              <a:defRPr/>
            </a:pPr>
            <a:r>
              <a:rPr lang="zh-CN" altLang="zh-CN" sz="1400" dirty="0">
                <a:latin typeface="+mn-ea"/>
              </a:rPr>
              <a:t>安装方式：导轨；</a:t>
            </a:r>
          </a:p>
        </p:txBody>
      </p:sp>
      <p:sp>
        <p:nvSpPr>
          <p:cNvPr id="21"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产品（九）</a:t>
            </a:r>
          </a:p>
        </p:txBody>
      </p:sp>
      <p:sp>
        <p:nvSpPr>
          <p:cNvPr id="47" name="AutoShape 49"/>
          <p:cNvSpPr>
            <a:spLocks noChangeArrowheads="1"/>
          </p:cNvSpPr>
          <p:nvPr/>
        </p:nvSpPr>
        <p:spPr bwMode="auto">
          <a:xfrm>
            <a:off x="5003800" y="2276475"/>
            <a:ext cx="3600450" cy="1800225"/>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被测属性</a:t>
            </a:r>
            <a:r>
              <a:rPr lang="zh-CN" altLang="zh-CN" sz="1400" dirty="0">
                <a:latin typeface="+mn-ea"/>
              </a:rPr>
              <a:t>：</a:t>
            </a:r>
            <a:r>
              <a:rPr lang="zh-CN" altLang="en-US" sz="1400" dirty="0">
                <a:latin typeface="+mn-ea"/>
              </a:rPr>
              <a:t>通讯转换（以太网、</a:t>
            </a:r>
            <a:r>
              <a:rPr lang="en-US" altLang="zh-CN" sz="1400" dirty="0" err="1">
                <a:latin typeface="+mn-ea"/>
              </a:rPr>
              <a:t>Zigbee</a:t>
            </a:r>
            <a:r>
              <a:rPr lang="en-US" altLang="zh-CN" sz="1400" dirty="0">
                <a:latin typeface="+mn-ea"/>
              </a:rPr>
              <a:t> </a:t>
            </a:r>
            <a:r>
              <a:rPr lang="zh-CN" altLang="en-US" sz="1400" dirty="0">
                <a:latin typeface="+mn-ea"/>
              </a:rPr>
              <a:t>）</a:t>
            </a:r>
            <a:endParaRPr lang="en-US" altLang="zh-CN" sz="1400" dirty="0">
              <a:latin typeface="+mn-ea"/>
            </a:endParaRPr>
          </a:p>
          <a:p>
            <a:pPr algn="l">
              <a:defRPr/>
            </a:pPr>
            <a:r>
              <a:rPr lang="zh-CN" altLang="en-US" sz="1400" dirty="0">
                <a:latin typeface="+mn-ea"/>
              </a:rPr>
              <a:t>          单路</a:t>
            </a:r>
            <a:r>
              <a:rPr lang="zh-CN" altLang="en-US" sz="1400" dirty="0">
                <a:latin typeface="宋体" pitchFamily="2" charset="-122"/>
              </a:rPr>
              <a:t>；</a:t>
            </a:r>
            <a:endParaRPr lang="en-US" altLang="zh-CN" sz="1400" dirty="0">
              <a:latin typeface="+mn-ea"/>
            </a:endParaRPr>
          </a:p>
          <a:p>
            <a:pPr algn="l">
              <a:defRPr/>
            </a:pPr>
            <a:r>
              <a:rPr lang="zh-CN" altLang="en-US" sz="1400" dirty="0">
                <a:latin typeface="+mn-ea"/>
              </a:rPr>
              <a:t>产品输出</a:t>
            </a:r>
            <a:r>
              <a:rPr lang="zh-CN" altLang="zh-CN" sz="1400" dirty="0">
                <a:latin typeface="+mn-ea"/>
              </a:rPr>
              <a:t>：</a:t>
            </a:r>
            <a:r>
              <a:rPr lang="zh-CN" altLang="en-US" sz="1400" dirty="0">
                <a:latin typeface="+mn-ea"/>
              </a:rPr>
              <a:t>数字量；</a:t>
            </a:r>
            <a:endParaRPr lang="en-US" altLang="zh-CN" sz="1400" dirty="0">
              <a:latin typeface="+mn-ea"/>
            </a:endParaRPr>
          </a:p>
          <a:p>
            <a:pPr algn="l">
              <a:defRPr/>
            </a:pPr>
            <a:r>
              <a:rPr lang="zh-CN" altLang="zh-CN" sz="1400" dirty="0">
                <a:latin typeface="+mn-ea"/>
              </a:rPr>
              <a:t>测量范围：</a:t>
            </a:r>
            <a:r>
              <a:rPr lang="zh-CN" altLang="en-US" sz="1400" dirty="0">
                <a:latin typeface="+mn-ea"/>
              </a:rPr>
              <a:t>数字量</a:t>
            </a:r>
            <a:r>
              <a:rPr lang="zh-CN" altLang="en-US" sz="1400" dirty="0">
                <a:latin typeface="宋体" pitchFamily="2" charset="-122"/>
              </a:rPr>
              <a:t>；</a:t>
            </a:r>
            <a:endParaRPr lang="zh-CN" altLang="zh-CN" sz="1400" dirty="0">
              <a:latin typeface="宋体" pitchFamily="2" charset="-122"/>
            </a:endParaRPr>
          </a:p>
          <a:p>
            <a:pPr algn="l">
              <a:defRPr/>
            </a:pPr>
            <a:r>
              <a:rPr lang="zh-CN" altLang="zh-CN" sz="1400" dirty="0">
                <a:latin typeface="+mn-ea"/>
              </a:rPr>
              <a:t>安装方式：导轨</a:t>
            </a:r>
            <a:r>
              <a:rPr lang="zh-CN" altLang="en-US" sz="1400" dirty="0">
                <a:latin typeface="+mn-ea"/>
              </a:rPr>
              <a:t>、</a:t>
            </a:r>
            <a:r>
              <a:rPr lang="zh-CN" altLang="zh-CN" sz="1400" dirty="0">
                <a:latin typeface="+mn-ea"/>
              </a:rPr>
              <a:t>镙钉；</a:t>
            </a:r>
          </a:p>
          <a:p>
            <a:pPr algn="l">
              <a:defRPr/>
            </a:pPr>
            <a:r>
              <a:rPr lang="zh-CN" altLang="zh-CN" sz="1400" dirty="0">
                <a:latin typeface="+mn-ea"/>
              </a:rPr>
              <a:t>供电电源：</a:t>
            </a:r>
            <a:r>
              <a:rPr lang="en-US" altLang="zh-CN" sz="1400" dirty="0">
                <a:latin typeface="+mn-ea"/>
              </a:rPr>
              <a:t>9-30V</a:t>
            </a:r>
            <a:r>
              <a:rPr lang="zh-CN" altLang="zh-CN" sz="1400" dirty="0">
                <a:latin typeface="+mn-ea"/>
              </a:rPr>
              <a:t>；</a:t>
            </a:r>
          </a:p>
        </p:txBody>
      </p:sp>
      <p:grpSp>
        <p:nvGrpSpPr>
          <p:cNvPr id="38917" name="组合 1"/>
          <p:cNvGrpSpPr>
            <a:grpSpLocks/>
          </p:cNvGrpSpPr>
          <p:nvPr/>
        </p:nvGrpSpPr>
        <p:grpSpPr bwMode="auto">
          <a:xfrm>
            <a:off x="250825" y="1557338"/>
            <a:ext cx="930275" cy="358775"/>
            <a:chOff x="3343275" y="2171700"/>
            <a:chExt cx="5544482" cy="551092"/>
          </a:xfrm>
        </p:grpSpPr>
        <p:pic>
          <p:nvPicPr>
            <p:cNvPr id="38923"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
              <a:hlinkClick r:id="" action="ppaction://noaction"/>
            </p:cNvPr>
            <p:cNvSpPr txBox="1">
              <a:spLocks noChangeArrowheads="1"/>
            </p:cNvSpPr>
            <p:nvPr/>
          </p:nvSpPr>
          <p:spPr bwMode="auto">
            <a:xfrm>
              <a:off x="3986662" y="2171700"/>
              <a:ext cx="4901095" cy="55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电源</a:t>
              </a:r>
              <a:endParaRPr lang="zh-CN" altLang="en-US" sz="1600" b="1" dirty="0" smtClean="0">
                <a:solidFill>
                  <a:schemeClr val="bg1"/>
                </a:solidFill>
                <a:latin typeface="黑体" pitchFamily="2" charset="-122"/>
                <a:ea typeface="黑体" pitchFamily="2" charset="-122"/>
              </a:endParaRPr>
            </a:p>
          </p:txBody>
        </p:sp>
      </p:grpSp>
      <p:pic>
        <p:nvPicPr>
          <p:cNvPr id="38918" name="Picture 3" descr="C:\Documents and Settings\lx\桌面\43534534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5700" y="4556125"/>
            <a:ext cx="1517650"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919" name="组合 1"/>
          <p:cNvGrpSpPr>
            <a:grpSpLocks/>
          </p:cNvGrpSpPr>
          <p:nvPr/>
        </p:nvGrpSpPr>
        <p:grpSpPr bwMode="auto">
          <a:xfrm>
            <a:off x="4932363" y="1555750"/>
            <a:ext cx="1973262" cy="360363"/>
            <a:chOff x="3343275" y="2171700"/>
            <a:chExt cx="5182544" cy="551095"/>
          </a:xfrm>
        </p:grpSpPr>
        <p:pic>
          <p:nvPicPr>
            <p:cNvPr id="38921" name="Picture 15" descr="红色块2">
              <a:hlinkClick r:id="" action="ppaction://noactio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
              <a:hlinkClick r:id="" action="ppaction://noaction"/>
            </p:cNvPr>
            <p:cNvSpPr txBox="1">
              <a:spLocks noChangeArrowheads="1"/>
            </p:cNvSpPr>
            <p:nvPr/>
          </p:nvSpPr>
          <p:spPr bwMode="auto">
            <a:xfrm>
              <a:off x="3626793" y="2171700"/>
              <a:ext cx="4899026" cy="551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a:defRPr/>
              </a:pPr>
              <a:r>
                <a:rPr lang="en-US" altLang="zh-CN" sz="1600" b="1" dirty="0">
                  <a:solidFill>
                    <a:schemeClr val="bg1"/>
                  </a:solidFill>
                  <a:latin typeface="+mn-ea"/>
                </a:rPr>
                <a:t>R</a:t>
              </a:r>
              <a:r>
                <a:rPr lang="en-US" altLang="zh-CN" sz="1600" b="1" dirty="0" smtClean="0">
                  <a:solidFill>
                    <a:schemeClr val="bg1"/>
                  </a:solidFill>
                  <a:latin typeface="+mn-ea"/>
                </a:rPr>
                <a:t>S485/232</a:t>
              </a:r>
              <a:r>
                <a:rPr lang="zh-CN" altLang="en-US" sz="1600" b="1" dirty="0">
                  <a:solidFill>
                    <a:schemeClr val="bg1"/>
                  </a:solidFill>
                  <a:latin typeface="+mn-ea"/>
                </a:rPr>
                <a:t>通讯</a:t>
              </a:r>
              <a:endParaRPr lang="en-US" altLang="zh-CN" sz="1600" b="1" dirty="0">
                <a:solidFill>
                  <a:schemeClr val="bg1"/>
                </a:solidFill>
                <a:latin typeface="+mn-ea"/>
              </a:endParaRPr>
            </a:p>
          </p:txBody>
        </p:sp>
      </p:grpSp>
      <p:pic>
        <p:nvPicPr>
          <p:cNvPr id="38920" name="Picture 2" descr="C:\Documents and Settings\lx\桌面\未标题-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8875" y="4076700"/>
            <a:ext cx="1333500" cy="229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grpSp>
        <p:nvGrpSpPr>
          <p:cNvPr id="39939" name="组合 1"/>
          <p:cNvGrpSpPr>
            <a:grpSpLocks/>
          </p:cNvGrpSpPr>
          <p:nvPr/>
        </p:nvGrpSpPr>
        <p:grpSpPr bwMode="auto">
          <a:xfrm>
            <a:off x="250825" y="1557338"/>
            <a:ext cx="3241675" cy="565150"/>
            <a:chOff x="3343275" y="2171700"/>
            <a:chExt cx="5924810" cy="586002"/>
          </a:xfrm>
        </p:grpSpPr>
        <p:pic>
          <p:nvPicPr>
            <p:cNvPr id="39945"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6" name="TextBox 2">
              <a:hlinkClick r:id="" action="ppaction://noaction"/>
            </p:cNvPr>
            <p:cNvSpPr txBox="1">
              <a:spLocks noChangeArrowheads="1"/>
            </p:cNvSpPr>
            <p:nvPr/>
          </p:nvSpPr>
          <p:spPr bwMode="auto">
            <a:xfrm>
              <a:off x="3465544" y="2171701"/>
              <a:ext cx="5802541" cy="341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2400" b="1">
                  <a:solidFill>
                    <a:schemeClr val="bg1"/>
                  </a:solidFill>
                  <a:latin typeface="宋体" pitchFamily="2" charset="-122"/>
                </a:rPr>
                <a:t>产品参考执行标准：</a:t>
              </a:r>
              <a:endParaRPr lang="zh-CN" altLang="en-US" sz="2400" b="1">
                <a:solidFill>
                  <a:schemeClr val="bg1"/>
                </a:solidFill>
                <a:latin typeface="黑体" pitchFamily="2" charset="-122"/>
                <a:ea typeface="黑体" pitchFamily="2" charset="-122"/>
              </a:endParaRPr>
            </a:p>
          </p:txBody>
        </p:sp>
      </p:grpSp>
      <p:sp>
        <p:nvSpPr>
          <p:cNvPr id="39940" name="矩形 4"/>
          <p:cNvSpPr>
            <a:spLocks noChangeArrowheads="1"/>
          </p:cNvSpPr>
          <p:nvPr/>
        </p:nvSpPr>
        <p:spPr bwMode="auto">
          <a:xfrm>
            <a:off x="355600" y="2122488"/>
            <a:ext cx="8502650"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a:lnSpc>
                <a:spcPct val="300000"/>
              </a:lnSpc>
            </a:pPr>
            <a:r>
              <a:rPr lang="en-US" altLang="zh-CN" sz="2200" b="1"/>
              <a:t>SJ20790-2000《</a:t>
            </a:r>
            <a:r>
              <a:rPr lang="zh-CN" altLang="en-US" sz="2200" b="1"/>
              <a:t>电流电压传感器总规范</a:t>
            </a:r>
            <a:r>
              <a:rPr lang="en-US" altLang="zh-CN" sz="2200" b="1"/>
              <a:t>》</a:t>
            </a:r>
          </a:p>
          <a:p>
            <a:pPr algn="l">
              <a:lnSpc>
                <a:spcPct val="300000"/>
              </a:lnSpc>
            </a:pPr>
            <a:r>
              <a:rPr lang="en-US" altLang="zh-CN" sz="2200" b="1"/>
              <a:t>GJB150A-2009《</a:t>
            </a:r>
            <a:r>
              <a:rPr lang="zh-CN" altLang="en-US" sz="2200" b="1"/>
              <a:t>军用装备实验室环境试验方法</a:t>
            </a:r>
            <a:r>
              <a:rPr lang="en-US" altLang="zh-CN" sz="2200" b="1"/>
              <a:t>》</a:t>
            </a:r>
          </a:p>
          <a:p>
            <a:pPr algn="l">
              <a:lnSpc>
                <a:spcPct val="300000"/>
              </a:lnSpc>
            </a:pPr>
            <a:r>
              <a:rPr lang="en-US" altLang="zh-CN" sz="2200" b="1"/>
              <a:t>GJB151B-2013《</a:t>
            </a:r>
            <a:r>
              <a:rPr lang="zh-CN" altLang="en-US" sz="2200" b="1"/>
              <a:t>军用设备和分系统电磁发射和敏感度要求与测量</a:t>
            </a:r>
            <a:r>
              <a:rPr lang="en-US" altLang="zh-CN" sz="2200" b="1"/>
              <a:t>》</a:t>
            </a:r>
          </a:p>
          <a:p>
            <a:pPr algn="l">
              <a:lnSpc>
                <a:spcPct val="300000"/>
              </a:lnSpc>
            </a:pPr>
            <a:r>
              <a:rPr lang="en-US" altLang="zh-CN" sz="2200" b="1"/>
              <a:t>QB/440304K0831-2014《</a:t>
            </a:r>
            <a:r>
              <a:rPr lang="zh-CN" altLang="en-US" sz="2200" b="1"/>
              <a:t>电量隔离传感器企业标准</a:t>
            </a:r>
            <a:r>
              <a:rPr lang="en-US" altLang="zh-CN" sz="2200" b="1"/>
              <a:t>》</a:t>
            </a:r>
            <a:endParaRPr lang="zh-CN" altLang="en-US" sz="2200" b="1"/>
          </a:p>
        </p:txBody>
      </p:sp>
      <p:sp>
        <p:nvSpPr>
          <p:cNvPr id="7" name="燕尾形 6"/>
          <p:cNvSpPr/>
          <p:nvPr/>
        </p:nvSpPr>
        <p:spPr>
          <a:xfrm>
            <a:off x="161925" y="2771775"/>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19" name="燕尾形 18"/>
          <p:cNvSpPr/>
          <p:nvPr/>
        </p:nvSpPr>
        <p:spPr>
          <a:xfrm>
            <a:off x="161925" y="3789363"/>
            <a:ext cx="184150" cy="144462"/>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0" name="燕尾形 19"/>
          <p:cNvSpPr/>
          <p:nvPr/>
        </p:nvSpPr>
        <p:spPr>
          <a:xfrm>
            <a:off x="161925" y="4770438"/>
            <a:ext cx="184150" cy="142875"/>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1" name="燕尾形 20"/>
          <p:cNvSpPr/>
          <p:nvPr/>
        </p:nvSpPr>
        <p:spPr>
          <a:xfrm>
            <a:off x="161925" y="5759450"/>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6529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-60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-60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频响范围：</a:t>
            </a:r>
            <a:r>
              <a:rPr lang="en-US" altLang="zh-CN" sz="1400" dirty="0">
                <a:latin typeface="+mn-ea"/>
              </a:rPr>
              <a:t>45Hz-400Hz</a:t>
            </a:r>
            <a:r>
              <a:rPr lang="zh-CN" altLang="en-US" sz="1400" dirty="0">
                <a:latin typeface="+mn-ea"/>
              </a:rPr>
              <a:t>；（变化量</a:t>
            </a:r>
            <a:r>
              <a:rPr lang="en-US" altLang="zh-CN" sz="1400" dirty="0">
                <a:latin typeface="+mn-ea"/>
              </a:rPr>
              <a:t>&lt;0.6%,</a:t>
            </a:r>
            <a:r>
              <a:rPr lang="zh-CN" altLang="en-US" sz="1400" dirty="0">
                <a:latin typeface="+mn-ea"/>
              </a:rPr>
              <a:t>带额定负载条件）</a:t>
            </a:r>
          </a:p>
          <a:p>
            <a:pPr algn="l">
              <a:defRPr/>
            </a:pPr>
            <a:r>
              <a:rPr lang="en-US" altLang="zh-CN" sz="1400" dirty="0">
                <a:latin typeface="+mn-ea"/>
              </a:rPr>
              <a:t>          45Hz-1kHz</a:t>
            </a:r>
            <a:r>
              <a:rPr lang="zh-CN" altLang="en-US" sz="1400" dirty="0">
                <a:latin typeface="+mn-ea"/>
              </a:rPr>
              <a:t>；（变化量</a:t>
            </a:r>
            <a:r>
              <a:rPr lang="en-US" altLang="zh-CN" sz="1400" dirty="0">
                <a:latin typeface="+mn-ea"/>
              </a:rPr>
              <a:t>&lt;1%,</a:t>
            </a:r>
            <a:r>
              <a:rPr lang="zh-CN" altLang="en-US" sz="1400" dirty="0">
                <a:latin typeface="+mn-ea"/>
              </a:rPr>
              <a:t>带额定负载条件）  </a:t>
            </a:r>
            <a:endParaRPr lang="en-US" altLang="zh-CN" sz="1400" dirty="0">
              <a:latin typeface="+mn-ea"/>
            </a:endParaRPr>
          </a:p>
          <a:p>
            <a:pPr algn="l">
              <a:defRPr/>
            </a:pPr>
            <a:r>
              <a:rPr lang="zh-CN" altLang="en-US" sz="1400" dirty="0">
                <a:latin typeface="+mn-ea"/>
              </a:rPr>
              <a:t>响应时间：≤</a:t>
            </a:r>
            <a:r>
              <a:rPr lang="en-US" altLang="zh-CN" sz="1400" dirty="0">
                <a:latin typeface="+mn-ea"/>
              </a:rPr>
              <a:t>1uS</a:t>
            </a:r>
            <a:r>
              <a:rPr lang="zh-CN" altLang="en-US" sz="1400" dirty="0">
                <a:latin typeface="+mn-ea"/>
              </a:rPr>
              <a:t>；</a:t>
            </a:r>
            <a:endParaRPr lang="en-US" altLang="zh-CN" sz="1400" dirty="0">
              <a:latin typeface="+mn-ea"/>
            </a:endParaRPr>
          </a:p>
          <a:p>
            <a:pPr algn="l">
              <a:defRPr/>
            </a:pPr>
            <a:r>
              <a:rPr lang="zh-CN" altLang="en-US" sz="1400" dirty="0">
                <a:latin typeface="+mn-ea"/>
              </a:rPr>
              <a:t>角    差：≤</a:t>
            </a:r>
            <a:r>
              <a:rPr lang="en-US" altLang="zh-CN" sz="1400" dirty="0">
                <a:latin typeface="+mn-ea"/>
              </a:rPr>
              <a:t>4</a:t>
            </a:r>
            <a:r>
              <a:rPr lang="zh-CN" altLang="en-US" sz="1400" dirty="0">
                <a:latin typeface="+mn-ea"/>
              </a:rPr>
              <a:t>度；（</a:t>
            </a:r>
            <a:r>
              <a:rPr lang="en-US" altLang="zh-CN" sz="1400" dirty="0">
                <a:latin typeface="+mn-ea"/>
              </a:rPr>
              <a:t>5%</a:t>
            </a:r>
            <a:r>
              <a:rPr lang="zh-CN" altLang="en-US" sz="1400" dirty="0">
                <a:latin typeface="+mn-ea"/>
              </a:rPr>
              <a:t>线性点，低温</a:t>
            </a:r>
            <a:r>
              <a:rPr lang="en-US" altLang="zh-CN" sz="1400" dirty="0">
                <a:latin typeface="+mn-ea"/>
              </a:rPr>
              <a:t>-55 º</a:t>
            </a:r>
            <a:r>
              <a:rPr lang="zh-CN" altLang="en-US" sz="1400" dirty="0">
                <a:latin typeface="+mn-ea"/>
              </a:rPr>
              <a:t>条件）</a:t>
            </a:r>
            <a:endParaRPr lang="en-US" altLang="zh-CN" sz="1400" dirty="0">
              <a:latin typeface="+mn-ea"/>
            </a:endParaRPr>
          </a:p>
          <a:p>
            <a:pPr algn="l">
              <a:defRPr/>
            </a:pPr>
            <a:r>
              <a:rPr lang="zh-CN" altLang="en-US" sz="1400" dirty="0">
                <a:latin typeface="+mn-ea"/>
              </a:rPr>
              <a:t>振动测试：振动频率</a:t>
            </a:r>
            <a:r>
              <a:rPr lang="en-US" altLang="zh-CN" sz="1400" dirty="0">
                <a:latin typeface="+mn-ea"/>
              </a:rPr>
              <a:t>10Hz-200Hz</a:t>
            </a:r>
            <a:r>
              <a:rPr lang="zh-CN" altLang="en-US" sz="1400" dirty="0">
                <a:latin typeface="+mn-ea"/>
              </a:rPr>
              <a:t>；</a:t>
            </a:r>
            <a:endParaRPr lang="en-US" altLang="zh-CN" sz="1400" dirty="0">
              <a:latin typeface="+mn-ea"/>
            </a:endParaRPr>
          </a:p>
          <a:p>
            <a:pPr algn="l">
              <a:defRPr/>
            </a:pPr>
            <a:r>
              <a:rPr lang="zh-CN" altLang="en-US" sz="1400" dirty="0">
                <a:latin typeface="+mn-ea"/>
              </a:rPr>
              <a:t>精度：</a:t>
            </a:r>
            <a:r>
              <a:rPr lang="en-US" altLang="zh-CN" sz="1400" dirty="0">
                <a:latin typeface="+mn-ea"/>
              </a:rPr>
              <a:t>0.5</a:t>
            </a:r>
            <a:r>
              <a:rPr lang="zh-CN" altLang="en-US" sz="1400" dirty="0">
                <a:latin typeface="+mn-ea"/>
              </a:rPr>
              <a:t>级    温漂：</a:t>
            </a:r>
            <a:r>
              <a:rPr lang="en-US" altLang="zh-CN" sz="1400" dirty="0">
                <a:latin typeface="+mn-ea"/>
              </a:rPr>
              <a:t>100ppm/℃</a:t>
            </a:r>
            <a:r>
              <a:rPr lang="zh-CN" altLang="en-US" sz="1400" dirty="0">
                <a:latin typeface="+mn-ea"/>
              </a:rPr>
              <a:t>；</a:t>
            </a:r>
            <a:endParaRPr lang="zh-CN" altLang="zh-CN" sz="1400" dirty="0">
              <a:latin typeface="+mn-ea"/>
            </a:endParaRPr>
          </a:p>
        </p:txBody>
      </p:sp>
      <p:grpSp>
        <p:nvGrpSpPr>
          <p:cNvPr id="40964" name="组合 1"/>
          <p:cNvGrpSpPr>
            <a:grpSpLocks/>
          </p:cNvGrpSpPr>
          <p:nvPr/>
        </p:nvGrpSpPr>
        <p:grpSpPr bwMode="auto">
          <a:xfrm>
            <a:off x="250825" y="2135188"/>
            <a:ext cx="3457575" cy="342900"/>
            <a:chOff x="3343275" y="2171700"/>
            <a:chExt cx="5174949" cy="527050"/>
          </a:xfrm>
        </p:grpSpPr>
        <p:pic>
          <p:nvPicPr>
            <p:cNvPr id="40972"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892" y="2171700"/>
              <a:ext cx="4899332"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无源三相交流电流隔离</a:t>
              </a:r>
              <a:r>
                <a:rPr lang="zh-CN" altLang="en-US" sz="1600" b="1" dirty="0">
                  <a:solidFill>
                    <a:schemeClr val="bg1"/>
                  </a:solidFill>
                  <a:latin typeface="+mn-ea"/>
                </a:rPr>
                <a:t>变</a:t>
              </a:r>
              <a:r>
                <a:rPr lang="zh-CN" altLang="en-US" sz="1600" b="1" dirty="0" smtClean="0">
                  <a:solidFill>
                    <a:schemeClr val="bg1"/>
                  </a:solidFill>
                  <a:latin typeface="+mn-ea"/>
                </a:rPr>
                <a:t>送器</a:t>
              </a:r>
              <a:endParaRPr lang="zh-CN" altLang="en-US" sz="1600" b="1" dirty="0" smtClean="0">
                <a:solidFill>
                  <a:schemeClr val="bg1"/>
                </a:solidFill>
                <a:latin typeface="黑体" pitchFamily="2" charset="-122"/>
                <a:ea typeface="黑体" pitchFamily="2" charset="-122"/>
              </a:endParaRPr>
            </a:p>
          </p:txBody>
        </p:sp>
      </p:grpSp>
      <p:grpSp>
        <p:nvGrpSpPr>
          <p:cNvPr id="40965" name="组合 1"/>
          <p:cNvGrpSpPr>
            <a:grpSpLocks/>
          </p:cNvGrpSpPr>
          <p:nvPr/>
        </p:nvGrpSpPr>
        <p:grpSpPr bwMode="auto">
          <a:xfrm>
            <a:off x="250825" y="1557338"/>
            <a:ext cx="2736850" cy="360362"/>
            <a:chOff x="3343275" y="2171700"/>
            <a:chExt cx="5924810" cy="586002"/>
          </a:xfrm>
        </p:grpSpPr>
        <p:pic>
          <p:nvPicPr>
            <p:cNvPr id="40970"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1"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电流：交流、直流（一）</a:t>
              </a:r>
              <a:endParaRPr lang="zh-CN" altLang="en-US" sz="1600" b="1">
                <a:solidFill>
                  <a:schemeClr val="bg1"/>
                </a:solidFill>
                <a:latin typeface="黑体" pitchFamily="2" charset="-122"/>
                <a:ea typeface="黑体" pitchFamily="2" charset="-122"/>
              </a:endParaRPr>
            </a:p>
          </p:txBody>
        </p:sp>
      </p:grpSp>
      <p:pic>
        <p:nvPicPr>
          <p:cNvPr id="40966" name="Picture 8" descr="C:\Documents and Settings\lx\桌面\未标题-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2613025"/>
            <a:ext cx="1982787"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9" descr="C:\Documents and Settings\lx\桌面\未标题-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3863" y="2613025"/>
            <a:ext cx="2020887"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11188" y="4078288"/>
            <a:ext cx="2952750" cy="274637"/>
          </a:xfrm>
          <a:prstGeom prst="rect">
            <a:avLst/>
          </a:prstGeom>
          <a:noFill/>
          <a:ln>
            <a:solidFill>
              <a:srgbClr val="FF0000"/>
            </a:solidFill>
          </a:ln>
        </p:spPr>
        <p:txBody>
          <a:bodyPr>
            <a:spAutoFit/>
          </a:bodyPr>
          <a:lstStyle/>
          <a:p>
            <a:pPr algn="l">
              <a:defRPr/>
            </a:pPr>
            <a:r>
              <a:rPr lang="zh-CN" altLang="en-US" sz="1200" dirty="0">
                <a:latin typeface="+mj-ea"/>
                <a:ea typeface="+mj-ea"/>
              </a:rPr>
              <a:t>输入：</a:t>
            </a:r>
            <a:r>
              <a:rPr lang="en-US" altLang="zh-CN" sz="1200" dirty="0">
                <a:latin typeface="+mj-ea"/>
                <a:ea typeface="+mj-ea"/>
              </a:rPr>
              <a:t>0-50AAC</a:t>
            </a:r>
            <a:r>
              <a:rPr lang="zh-CN" altLang="en-US" sz="1200" dirty="0">
                <a:latin typeface="+mj-ea"/>
                <a:ea typeface="+mj-ea"/>
              </a:rPr>
              <a:t>，输出：</a:t>
            </a:r>
            <a:r>
              <a:rPr lang="en-US" altLang="zh-CN" sz="1200" dirty="0">
                <a:latin typeface="+mj-ea"/>
                <a:ea typeface="+mj-ea"/>
              </a:rPr>
              <a:t>0-20mAAC</a:t>
            </a:r>
            <a:r>
              <a:rPr lang="zh-CN" altLang="en-US" sz="1200" dirty="0">
                <a:latin typeface="+mj-ea"/>
                <a:ea typeface="+mj-ea"/>
              </a:rPr>
              <a:t>；</a:t>
            </a:r>
            <a:endParaRPr lang="en-US" altLang="zh-CN" sz="1200" dirty="0">
              <a:latin typeface="+mj-ea"/>
              <a:ea typeface="+mj-ea"/>
            </a:endParaRPr>
          </a:p>
        </p:txBody>
      </p:sp>
      <p:sp>
        <p:nvSpPr>
          <p:cNvPr id="39" name="TextBox 38"/>
          <p:cNvSpPr txBox="1"/>
          <p:nvPr/>
        </p:nvSpPr>
        <p:spPr>
          <a:xfrm>
            <a:off x="5219700" y="4076700"/>
            <a:ext cx="3024188" cy="276225"/>
          </a:xfrm>
          <a:prstGeom prst="rect">
            <a:avLst/>
          </a:prstGeom>
          <a:noFill/>
          <a:ln>
            <a:solidFill>
              <a:srgbClr val="FF0000"/>
            </a:solidFill>
          </a:ln>
        </p:spPr>
        <p:txBody>
          <a:bodyPr>
            <a:spAutoFit/>
          </a:bodyPr>
          <a:lstStyle/>
          <a:p>
            <a:pPr algn="l">
              <a:defRPr/>
            </a:pPr>
            <a:r>
              <a:rPr lang="zh-CN" altLang="en-US" sz="1200" dirty="0">
                <a:latin typeface="+mj-ea"/>
                <a:ea typeface="+mj-ea"/>
              </a:rPr>
              <a:t>输入：</a:t>
            </a:r>
            <a:r>
              <a:rPr lang="en-US" altLang="zh-CN" sz="1200" dirty="0">
                <a:latin typeface="+mj-ea"/>
                <a:ea typeface="+mj-ea"/>
              </a:rPr>
              <a:t>0-300AAC</a:t>
            </a:r>
            <a:r>
              <a:rPr lang="zh-CN" altLang="en-US" sz="1200" dirty="0">
                <a:latin typeface="+mj-ea"/>
                <a:ea typeface="+mj-ea"/>
              </a:rPr>
              <a:t>，输出：</a:t>
            </a:r>
            <a:r>
              <a:rPr lang="en-US" altLang="zh-CN" sz="1200" dirty="0">
                <a:latin typeface="+mj-ea"/>
                <a:ea typeface="+mj-ea"/>
              </a:rPr>
              <a:t>0-140mAAC</a:t>
            </a:r>
            <a:r>
              <a:rPr lang="zh-CN" altLang="en-US" sz="1200" dirty="0">
                <a:latin typeface="+mj-ea"/>
                <a:ea typeface="+mj-ea"/>
              </a:rPr>
              <a:t>；</a:t>
            </a:r>
            <a:endParaRPr lang="en-US" altLang="zh-CN" sz="1200" dirty="0">
              <a:latin typeface="+mj-ea"/>
              <a:ea typeface="+mj-ea"/>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6529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-60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-60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频响范围：</a:t>
            </a:r>
            <a:r>
              <a:rPr lang="en-US" altLang="zh-CN" sz="1400" dirty="0">
                <a:latin typeface="+mn-ea"/>
              </a:rPr>
              <a:t>45Hz-400Hz</a:t>
            </a:r>
            <a:r>
              <a:rPr lang="zh-CN" altLang="en-US" sz="1400" dirty="0">
                <a:latin typeface="+mn-ea"/>
              </a:rPr>
              <a:t>；（变化量</a:t>
            </a:r>
            <a:r>
              <a:rPr lang="en-US" altLang="zh-CN" sz="1400" dirty="0">
                <a:latin typeface="+mn-ea"/>
              </a:rPr>
              <a:t>&lt;0.6%,</a:t>
            </a:r>
            <a:r>
              <a:rPr lang="zh-CN" altLang="en-US" sz="1400" dirty="0">
                <a:latin typeface="+mn-ea"/>
              </a:rPr>
              <a:t>带额定负载条件）</a:t>
            </a:r>
          </a:p>
          <a:p>
            <a:pPr algn="l">
              <a:defRPr/>
            </a:pPr>
            <a:r>
              <a:rPr lang="en-US" altLang="zh-CN" sz="1400" dirty="0">
                <a:latin typeface="+mn-ea"/>
              </a:rPr>
              <a:t>          45Hz-1kHz</a:t>
            </a:r>
            <a:r>
              <a:rPr lang="zh-CN" altLang="en-US" sz="1400" dirty="0">
                <a:latin typeface="+mn-ea"/>
              </a:rPr>
              <a:t>；（变化量</a:t>
            </a:r>
            <a:r>
              <a:rPr lang="en-US" altLang="zh-CN" sz="1400" dirty="0">
                <a:latin typeface="+mn-ea"/>
              </a:rPr>
              <a:t>&lt;1%,</a:t>
            </a:r>
            <a:r>
              <a:rPr lang="zh-CN" altLang="en-US" sz="1400" dirty="0">
                <a:latin typeface="+mn-ea"/>
              </a:rPr>
              <a:t>带额定负载条件）  </a:t>
            </a:r>
            <a:endParaRPr lang="en-US" altLang="zh-CN" sz="1400" dirty="0">
              <a:latin typeface="+mn-ea"/>
            </a:endParaRPr>
          </a:p>
          <a:p>
            <a:pPr algn="l">
              <a:defRPr/>
            </a:pPr>
            <a:r>
              <a:rPr lang="zh-CN" altLang="en-US" sz="1400" dirty="0">
                <a:latin typeface="+mn-ea"/>
              </a:rPr>
              <a:t>响应时间：≤</a:t>
            </a:r>
            <a:r>
              <a:rPr lang="en-US" altLang="zh-CN" sz="1400" dirty="0">
                <a:latin typeface="+mn-ea"/>
              </a:rPr>
              <a:t>1uS</a:t>
            </a:r>
            <a:r>
              <a:rPr lang="zh-CN" altLang="en-US" sz="1400" dirty="0">
                <a:latin typeface="+mn-ea"/>
              </a:rPr>
              <a:t>；</a:t>
            </a:r>
            <a:endParaRPr lang="en-US" altLang="zh-CN" sz="1400" dirty="0">
              <a:latin typeface="+mn-ea"/>
            </a:endParaRPr>
          </a:p>
          <a:p>
            <a:pPr algn="l">
              <a:defRPr/>
            </a:pPr>
            <a:r>
              <a:rPr lang="zh-CN" altLang="en-US" sz="1400" dirty="0">
                <a:latin typeface="+mn-ea"/>
              </a:rPr>
              <a:t>角    差：≤</a:t>
            </a:r>
            <a:r>
              <a:rPr lang="en-US" altLang="zh-CN" sz="1400" dirty="0">
                <a:latin typeface="+mn-ea"/>
              </a:rPr>
              <a:t>4</a:t>
            </a:r>
            <a:r>
              <a:rPr lang="zh-CN" altLang="en-US" sz="1400" dirty="0">
                <a:latin typeface="+mn-ea"/>
              </a:rPr>
              <a:t>度；（</a:t>
            </a:r>
            <a:r>
              <a:rPr lang="en-US" altLang="zh-CN" sz="1400" dirty="0">
                <a:latin typeface="+mn-ea"/>
              </a:rPr>
              <a:t>5%</a:t>
            </a:r>
            <a:r>
              <a:rPr lang="zh-CN" altLang="en-US" sz="1400" dirty="0">
                <a:latin typeface="+mn-ea"/>
              </a:rPr>
              <a:t>线性点，低温</a:t>
            </a:r>
            <a:r>
              <a:rPr lang="en-US" altLang="zh-CN" sz="1400" dirty="0">
                <a:latin typeface="+mn-ea"/>
              </a:rPr>
              <a:t>-55 º</a:t>
            </a:r>
            <a:r>
              <a:rPr lang="zh-CN" altLang="en-US" sz="1400" dirty="0">
                <a:latin typeface="+mn-ea"/>
              </a:rPr>
              <a:t>条件）</a:t>
            </a:r>
            <a:endParaRPr lang="en-US" altLang="zh-CN" sz="1400" dirty="0">
              <a:latin typeface="+mn-ea"/>
            </a:endParaRPr>
          </a:p>
          <a:p>
            <a:pPr algn="l">
              <a:defRPr/>
            </a:pPr>
            <a:r>
              <a:rPr lang="zh-CN" altLang="en-US" sz="1400" dirty="0">
                <a:latin typeface="+mn-ea"/>
              </a:rPr>
              <a:t>振动测试：振动频率</a:t>
            </a:r>
            <a:r>
              <a:rPr lang="en-US" altLang="zh-CN" sz="1400" dirty="0">
                <a:latin typeface="+mn-ea"/>
              </a:rPr>
              <a:t>10Hz-200Hz</a:t>
            </a:r>
            <a:r>
              <a:rPr lang="zh-CN" altLang="en-US" sz="1400" dirty="0">
                <a:latin typeface="+mn-ea"/>
              </a:rPr>
              <a:t>；</a:t>
            </a:r>
            <a:endParaRPr lang="en-US" altLang="zh-CN" sz="1400" dirty="0">
              <a:latin typeface="+mn-ea"/>
            </a:endParaRPr>
          </a:p>
          <a:p>
            <a:pPr algn="l">
              <a:defRPr/>
            </a:pPr>
            <a:r>
              <a:rPr lang="zh-CN" altLang="en-US" sz="1400" dirty="0">
                <a:latin typeface="+mn-ea"/>
              </a:rPr>
              <a:t>精度：</a:t>
            </a:r>
            <a:r>
              <a:rPr lang="en-US" altLang="zh-CN" sz="1400" dirty="0">
                <a:latin typeface="+mn-ea"/>
              </a:rPr>
              <a:t>0.1</a:t>
            </a:r>
            <a:r>
              <a:rPr lang="zh-CN" altLang="en-US" sz="1400" dirty="0">
                <a:latin typeface="+mn-ea"/>
              </a:rPr>
              <a:t>级    温漂：</a:t>
            </a:r>
            <a:r>
              <a:rPr lang="en-US" altLang="zh-CN" sz="1400" dirty="0">
                <a:latin typeface="+mn-ea"/>
              </a:rPr>
              <a:t>100ppm/℃</a:t>
            </a:r>
            <a:r>
              <a:rPr lang="zh-CN" altLang="en-US" sz="1400" dirty="0">
                <a:latin typeface="+mn-ea"/>
              </a:rPr>
              <a:t>；</a:t>
            </a:r>
            <a:endParaRPr lang="zh-CN" altLang="zh-CN" sz="1400" dirty="0">
              <a:latin typeface="+mn-ea"/>
            </a:endParaRPr>
          </a:p>
        </p:txBody>
      </p:sp>
      <p:grpSp>
        <p:nvGrpSpPr>
          <p:cNvPr id="41988" name="组合 1"/>
          <p:cNvGrpSpPr>
            <a:grpSpLocks/>
          </p:cNvGrpSpPr>
          <p:nvPr/>
        </p:nvGrpSpPr>
        <p:grpSpPr bwMode="auto">
          <a:xfrm>
            <a:off x="250825" y="2135188"/>
            <a:ext cx="2952750" cy="342900"/>
            <a:chOff x="3343275" y="2171700"/>
            <a:chExt cx="5174949" cy="527050"/>
          </a:xfrm>
        </p:grpSpPr>
        <p:pic>
          <p:nvPicPr>
            <p:cNvPr id="41996"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无源交流电流隔离</a:t>
              </a:r>
              <a:r>
                <a:rPr lang="zh-CN" altLang="en-US" sz="1600" b="1" dirty="0">
                  <a:solidFill>
                    <a:schemeClr val="bg1"/>
                  </a:solidFill>
                  <a:latin typeface="+mn-ea"/>
                </a:rPr>
                <a:t>变</a:t>
              </a:r>
              <a:r>
                <a:rPr lang="zh-CN" altLang="en-US" sz="1600" b="1" dirty="0" smtClean="0">
                  <a:solidFill>
                    <a:schemeClr val="bg1"/>
                  </a:solidFill>
                  <a:latin typeface="+mn-ea"/>
                </a:rPr>
                <a:t>送器</a:t>
              </a:r>
              <a:endParaRPr lang="zh-CN" altLang="en-US" sz="1600" b="1" dirty="0" smtClean="0">
                <a:solidFill>
                  <a:schemeClr val="bg1"/>
                </a:solidFill>
                <a:latin typeface="黑体" pitchFamily="2" charset="-122"/>
                <a:ea typeface="黑体" pitchFamily="2" charset="-122"/>
              </a:endParaRPr>
            </a:p>
          </p:txBody>
        </p:sp>
      </p:grpSp>
      <p:grpSp>
        <p:nvGrpSpPr>
          <p:cNvPr id="41989" name="组合 1"/>
          <p:cNvGrpSpPr>
            <a:grpSpLocks/>
          </p:cNvGrpSpPr>
          <p:nvPr/>
        </p:nvGrpSpPr>
        <p:grpSpPr bwMode="auto">
          <a:xfrm>
            <a:off x="250825" y="1557338"/>
            <a:ext cx="2736850" cy="360362"/>
            <a:chOff x="3343275" y="2171700"/>
            <a:chExt cx="5924810" cy="586002"/>
          </a:xfrm>
        </p:grpSpPr>
        <p:pic>
          <p:nvPicPr>
            <p:cNvPr id="41994"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5"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电流：交流、直流（二）</a:t>
              </a:r>
              <a:endParaRPr lang="zh-CN" altLang="en-US" sz="1600" b="1">
                <a:solidFill>
                  <a:schemeClr val="bg1"/>
                </a:solidFill>
                <a:latin typeface="黑体" pitchFamily="2" charset="-122"/>
                <a:ea typeface="黑体" pitchFamily="2" charset="-122"/>
              </a:endParaRPr>
            </a:p>
          </p:txBody>
        </p:sp>
      </p:grpSp>
      <p:sp>
        <p:nvSpPr>
          <p:cNvPr id="2" name="TextBox 1"/>
          <p:cNvSpPr txBox="1"/>
          <p:nvPr/>
        </p:nvSpPr>
        <p:spPr>
          <a:xfrm>
            <a:off x="611188" y="4078288"/>
            <a:ext cx="2736850" cy="287337"/>
          </a:xfrm>
          <a:prstGeom prst="rect">
            <a:avLst/>
          </a:prstGeom>
          <a:noFill/>
          <a:ln>
            <a:solidFill>
              <a:srgbClr val="FF0000"/>
            </a:solidFill>
          </a:ln>
        </p:spPr>
        <p:txBody>
          <a:bodyPr>
            <a:spAutoFit/>
          </a:bodyPr>
          <a:lstStyle/>
          <a:p>
            <a:pPr algn="l">
              <a:defRPr/>
            </a:pPr>
            <a:r>
              <a:rPr lang="zh-CN" altLang="en-US" sz="1200" dirty="0">
                <a:latin typeface="+mj-ea"/>
                <a:ea typeface="+mj-ea"/>
              </a:rPr>
              <a:t>输入：</a:t>
            </a:r>
            <a:r>
              <a:rPr lang="en-US" altLang="zh-CN" sz="1200" dirty="0">
                <a:latin typeface="+mj-ea"/>
                <a:ea typeface="+mj-ea"/>
              </a:rPr>
              <a:t>0-175A</a:t>
            </a:r>
            <a:r>
              <a:rPr lang="zh-CN" altLang="en-US" sz="1200" dirty="0">
                <a:latin typeface="+mj-ea"/>
                <a:ea typeface="+mj-ea"/>
              </a:rPr>
              <a:t>，输出：</a:t>
            </a:r>
            <a:r>
              <a:rPr lang="en-US" altLang="zh-CN" sz="1200" dirty="0">
                <a:latin typeface="+mj-ea"/>
                <a:ea typeface="+mj-ea"/>
              </a:rPr>
              <a:t>0-70mAAC</a:t>
            </a:r>
            <a:r>
              <a:rPr lang="zh-CN" altLang="en-US" sz="1200" dirty="0">
                <a:latin typeface="+mj-ea"/>
                <a:ea typeface="+mj-ea"/>
              </a:rPr>
              <a:t>；</a:t>
            </a:r>
            <a:endParaRPr lang="en-US" altLang="zh-CN" sz="1200" dirty="0">
              <a:latin typeface="+mj-ea"/>
              <a:ea typeface="+mj-ea"/>
            </a:endParaRPr>
          </a:p>
        </p:txBody>
      </p:sp>
      <p:sp>
        <p:nvSpPr>
          <p:cNvPr id="39" name="TextBox 38"/>
          <p:cNvSpPr txBox="1"/>
          <p:nvPr/>
        </p:nvSpPr>
        <p:spPr>
          <a:xfrm>
            <a:off x="5219700" y="4076700"/>
            <a:ext cx="2808288" cy="276225"/>
          </a:xfrm>
          <a:prstGeom prst="rect">
            <a:avLst/>
          </a:prstGeom>
          <a:noFill/>
          <a:ln>
            <a:solidFill>
              <a:srgbClr val="FF0000"/>
            </a:solidFill>
          </a:ln>
        </p:spPr>
        <p:txBody>
          <a:bodyPr>
            <a:spAutoFit/>
          </a:bodyPr>
          <a:lstStyle/>
          <a:p>
            <a:pPr algn="l">
              <a:defRPr/>
            </a:pPr>
            <a:r>
              <a:rPr lang="zh-CN" altLang="en-US" sz="1200" dirty="0">
                <a:latin typeface="+mj-ea"/>
                <a:ea typeface="+mj-ea"/>
              </a:rPr>
              <a:t>输入：</a:t>
            </a:r>
            <a:r>
              <a:rPr lang="en-US" altLang="zh-CN" sz="1200" dirty="0">
                <a:latin typeface="+mj-ea"/>
                <a:ea typeface="+mj-ea"/>
              </a:rPr>
              <a:t>0-20AAC</a:t>
            </a:r>
            <a:r>
              <a:rPr lang="zh-CN" altLang="en-US" sz="1200" dirty="0">
                <a:latin typeface="+mj-ea"/>
                <a:ea typeface="+mj-ea"/>
              </a:rPr>
              <a:t>，输出：</a:t>
            </a:r>
            <a:r>
              <a:rPr lang="en-US" altLang="zh-CN" sz="1200" dirty="0">
                <a:latin typeface="+mj-ea"/>
                <a:ea typeface="+mj-ea"/>
              </a:rPr>
              <a:t>0-20mAAC</a:t>
            </a:r>
            <a:r>
              <a:rPr lang="zh-CN" altLang="en-US" sz="1200" dirty="0">
                <a:latin typeface="+mj-ea"/>
                <a:ea typeface="+mj-ea"/>
              </a:rPr>
              <a:t>；</a:t>
            </a:r>
            <a:endParaRPr lang="en-US" altLang="zh-CN" sz="1200" dirty="0">
              <a:latin typeface="+mj-ea"/>
              <a:ea typeface="+mj-ea"/>
            </a:endParaRPr>
          </a:p>
        </p:txBody>
      </p:sp>
      <p:pic>
        <p:nvPicPr>
          <p:cNvPr id="41992" name="Picture 14" descr="C:\Documents and Settings\lx\桌面\11111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2576513"/>
            <a:ext cx="27432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16" descr="C:\Documents and Settings\lx\桌面\未标题-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4613" y="2505075"/>
            <a:ext cx="2724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6529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频响范围：</a:t>
            </a:r>
            <a:r>
              <a:rPr lang="en-US" altLang="zh-CN" sz="1400" dirty="0"/>
              <a:t> </a:t>
            </a:r>
            <a:r>
              <a:rPr lang="en-US" altLang="zh-CN" sz="1400" dirty="0">
                <a:latin typeface="+mn-ea"/>
              </a:rPr>
              <a:t>25Hz</a:t>
            </a:r>
            <a:r>
              <a:rPr lang="zh-CN" altLang="zh-CN" sz="1400" dirty="0">
                <a:latin typeface="+mn-ea"/>
              </a:rPr>
              <a:t>～</a:t>
            </a:r>
            <a:r>
              <a:rPr lang="en-US" altLang="zh-CN" sz="1400" dirty="0">
                <a:latin typeface="+mn-ea"/>
              </a:rPr>
              <a:t>5kHz</a:t>
            </a:r>
            <a:r>
              <a:rPr lang="zh-CN" altLang="zh-CN" sz="1400" dirty="0">
                <a:latin typeface="+mn-ea"/>
              </a:rPr>
              <a:t>，特别适合工频</a:t>
            </a:r>
            <a:endParaRPr lang="en-US" altLang="zh-CN" sz="1400" dirty="0">
              <a:latin typeface="+mn-ea"/>
            </a:endParaRPr>
          </a:p>
          <a:p>
            <a:pPr algn="l">
              <a:defRPr/>
            </a:pPr>
            <a:r>
              <a:rPr lang="zh-CN" altLang="zh-CN" sz="1400" dirty="0"/>
              <a:t>误差非线性：≤</a:t>
            </a:r>
            <a:r>
              <a:rPr lang="en-US" altLang="zh-CN" sz="1400" dirty="0"/>
              <a:t>1.0%                                     </a:t>
            </a:r>
            <a:r>
              <a:rPr lang="zh-CN" altLang="zh-CN" sz="1400" dirty="0"/>
              <a:t>相位差非线性：≤</a:t>
            </a:r>
            <a:r>
              <a:rPr lang="en-US" altLang="zh-CN" sz="1400" dirty="0"/>
              <a:t>5</a:t>
            </a:r>
            <a:r>
              <a:rPr lang="zh-CN" altLang="zh-CN" sz="1400" dirty="0"/>
              <a:t>°</a:t>
            </a:r>
            <a:endParaRPr lang="en-US" altLang="zh-CN" sz="1400" dirty="0"/>
          </a:p>
          <a:p>
            <a:pPr algn="l">
              <a:defRPr/>
            </a:pPr>
            <a:r>
              <a:rPr lang="zh-CN" altLang="zh-CN" sz="1400" dirty="0"/>
              <a:t>负载能力：≤</a:t>
            </a:r>
            <a:r>
              <a:rPr lang="en-US" altLang="zh-CN" sz="1400" dirty="0"/>
              <a:t>1V                                              </a:t>
            </a:r>
            <a:r>
              <a:rPr lang="zh-CN" altLang="zh-CN" sz="1400" dirty="0"/>
              <a:t>辅助电源：无须电源</a:t>
            </a:r>
            <a:endParaRPr lang="en-US" altLang="zh-CN" sz="1400" dirty="0"/>
          </a:p>
          <a:p>
            <a:pPr algn="l">
              <a:defRPr/>
            </a:pPr>
            <a:r>
              <a:rPr lang="zh-CN" altLang="zh-CN" sz="1400" dirty="0"/>
              <a:t>线性范围：</a:t>
            </a:r>
            <a:r>
              <a:rPr lang="en-US" altLang="zh-CN" sz="1400" dirty="0"/>
              <a:t>1%</a:t>
            </a:r>
            <a:r>
              <a:rPr lang="zh-CN" altLang="zh-CN" sz="1400" dirty="0"/>
              <a:t>～</a:t>
            </a:r>
            <a:r>
              <a:rPr lang="en-US" altLang="zh-CN" sz="1400" dirty="0"/>
              <a:t>120%</a:t>
            </a:r>
            <a:r>
              <a:rPr lang="zh-CN" altLang="zh-CN" sz="1400" dirty="0"/>
              <a:t>标称</a:t>
            </a:r>
            <a:r>
              <a:rPr lang="en-US" altLang="zh-CN" sz="1400" dirty="0"/>
              <a:t>In</a:t>
            </a:r>
            <a:r>
              <a:rPr lang="zh-CN" altLang="zh-CN" sz="1400" dirty="0"/>
              <a:t>输入</a:t>
            </a:r>
            <a:endParaRPr lang="en-US" altLang="zh-CN" sz="1400" dirty="0"/>
          </a:p>
          <a:p>
            <a:pPr algn="l">
              <a:defRPr/>
            </a:pPr>
            <a:r>
              <a:rPr lang="zh-CN" altLang="zh-CN" sz="1400" dirty="0"/>
              <a:t>过载能力：</a:t>
            </a:r>
            <a:r>
              <a:rPr lang="en-US" altLang="zh-CN" sz="1400" dirty="0"/>
              <a:t>20</a:t>
            </a:r>
            <a:r>
              <a:rPr lang="zh-CN" altLang="zh-CN" sz="1400" dirty="0"/>
              <a:t>倍标称输入电流值，持续</a:t>
            </a:r>
            <a:r>
              <a:rPr lang="en-US" altLang="zh-CN" sz="1400" dirty="0"/>
              <a:t>1s</a:t>
            </a:r>
            <a:r>
              <a:rPr lang="zh-CN" altLang="zh-CN" sz="1400" dirty="0"/>
              <a:t>，间隔</a:t>
            </a:r>
            <a:r>
              <a:rPr lang="en-US" altLang="zh-CN" sz="1400" dirty="0"/>
              <a:t>300s</a:t>
            </a:r>
            <a:r>
              <a:rPr lang="zh-CN" altLang="zh-CN" sz="1400" dirty="0"/>
              <a:t>，重复</a:t>
            </a:r>
            <a:r>
              <a:rPr lang="en-US" altLang="zh-CN" sz="1400" dirty="0"/>
              <a:t>5</a:t>
            </a:r>
            <a:r>
              <a:rPr lang="zh-CN" altLang="zh-CN" sz="1400" dirty="0"/>
              <a:t>次；</a:t>
            </a:r>
            <a:endParaRPr lang="en-US" altLang="zh-CN" sz="1400" dirty="0"/>
          </a:p>
          <a:p>
            <a:pPr algn="l">
              <a:defRPr/>
            </a:pPr>
            <a:r>
              <a:rPr lang="zh-CN" altLang="zh-CN" sz="1400" dirty="0"/>
              <a:t>隔离耐压：输入与输出之间 </a:t>
            </a:r>
            <a:r>
              <a:rPr lang="en-US" altLang="zh-CN" sz="1400" dirty="0"/>
              <a:t>3000VDC.</a:t>
            </a:r>
            <a:r>
              <a:rPr lang="zh-CN" altLang="zh-CN" sz="1400" dirty="0"/>
              <a:t>漏流小于</a:t>
            </a:r>
            <a:r>
              <a:rPr lang="en-US" altLang="zh-CN" sz="1400" dirty="0"/>
              <a:t>1mA</a:t>
            </a:r>
            <a:r>
              <a:rPr lang="zh-CN" altLang="zh-CN" sz="1400" dirty="0"/>
              <a:t>，持续时间</a:t>
            </a:r>
            <a:r>
              <a:rPr lang="en-US" altLang="zh-CN" sz="1400" dirty="0"/>
              <a:t>60</a:t>
            </a:r>
            <a:r>
              <a:rPr lang="zh-CN" altLang="zh-CN" sz="1400" dirty="0"/>
              <a:t>秒</a:t>
            </a:r>
          </a:p>
        </p:txBody>
      </p:sp>
      <p:grpSp>
        <p:nvGrpSpPr>
          <p:cNvPr id="43012" name="组合 1"/>
          <p:cNvGrpSpPr>
            <a:grpSpLocks/>
          </p:cNvGrpSpPr>
          <p:nvPr/>
        </p:nvGrpSpPr>
        <p:grpSpPr bwMode="auto">
          <a:xfrm>
            <a:off x="250825" y="2135188"/>
            <a:ext cx="2089150" cy="342900"/>
            <a:chOff x="3343275" y="2171700"/>
            <a:chExt cx="5174949" cy="527050"/>
          </a:xfrm>
        </p:grpSpPr>
        <p:pic>
          <p:nvPicPr>
            <p:cNvPr id="43018"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538" y="2171700"/>
              <a:ext cx="4899686"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电流隔离</a:t>
              </a:r>
              <a:r>
                <a:rPr lang="zh-CN" altLang="en-US" sz="1600" b="1" dirty="0">
                  <a:solidFill>
                    <a:schemeClr val="bg1"/>
                  </a:solidFill>
                  <a:latin typeface="+mn-ea"/>
                </a:rPr>
                <a:t>变</a:t>
              </a:r>
              <a:r>
                <a:rPr lang="zh-CN" altLang="en-US" sz="1600" b="1" dirty="0" smtClean="0">
                  <a:solidFill>
                    <a:schemeClr val="bg1"/>
                  </a:solidFill>
                  <a:latin typeface="+mn-ea"/>
                </a:rPr>
                <a:t>送器</a:t>
              </a:r>
              <a:endParaRPr lang="zh-CN" altLang="en-US" sz="1600" b="1" dirty="0" smtClean="0">
                <a:solidFill>
                  <a:schemeClr val="bg1"/>
                </a:solidFill>
                <a:latin typeface="黑体" pitchFamily="2" charset="-122"/>
                <a:ea typeface="黑体" pitchFamily="2" charset="-122"/>
              </a:endParaRPr>
            </a:p>
          </p:txBody>
        </p:sp>
      </p:grpSp>
      <p:grpSp>
        <p:nvGrpSpPr>
          <p:cNvPr id="43013" name="组合 1"/>
          <p:cNvGrpSpPr>
            <a:grpSpLocks/>
          </p:cNvGrpSpPr>
          <p:nvPr/>
        </p:nvGrpSpPr>
        <p:grpSpPr bwMode="auto">
          <a:xfrm>
            <a:off x="250825" y="1557338"/>
            <a:ext cx="2736850" cy="360362"/>
            <a:chOff x="3343275" y="2171700"/>
            <a:chExt cx="5924810" cy="586002"/>
          </a:xfrm>
        </p:grpSpPr>
        <p:pic>
          <p:nvPicPr>
            <p:cNvPr id="43016"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电流：交流、直流（三）</a:t>
              </a:r>
              <a:endParaRPr lang="zh-CN" altLang="en-US" sz="1600" b="1">
                <a:solidFill>
                  <a:schemeClr val="bg1"/>
                </a:solidFill>
                <a:latin typeface="黑体" pitchFamily="2" charset="-122"/>
                <a:ea typeface="黑体" pitchFamily="2" charset="-122"/>
              </a:endParaRPr>
            </a:p>
          </p:txBody>
        </p:sp>
      </p:grpSp>
      <p:sp>
        <p:nvSpPr>
          <p:cNvPr id="2" name="TextBox 1"/>
          <p:cNvSpPr txBox="1"/>
          <p:nvPr/>
        </p:nvSpPr>
        <p:spPr>
          <a:xfrm>
            <a:off x="3275013" y="4078288"/>
            <a:ext cx="2736850" cy="276225"/>
          </a:xfrm>
          <a:prstGeom prst="rect">
            <a:avLst/>
          </a:prstGeom>
          <a:noFill/>
          <a:ln>
            <a:solidFill>
              <a:srgbClr val="FF0000"/>
            </a:solidFill>
          </a:ln>
        </p:spPr>
        <p:txBody>
          <a:bodyPr>
            <a:spAutoFit/>
          </a:bodyPr>
          <a:lstStyle/>
          <a:p>
            <a:pPr algn="l">
              <a:defRPr/>
            </a:pPr>
            <a:r>
              <a:rPr lang="zh-CN" altLang="zh-CN" sz="1200" dirty="0"/>
              <a:t>输入输出的标称变比：</a:t>
            </a:r>
            <a:r>
              <a:rPr lang="en-US" altLang="zh-CN" sz="1200" dirty="0"/>
              <a:t>  1</a:t>
            </a:r>
            <a:r>
              <a:rPr lang="zh-CN" altLang="zh-CN" sz="1200" dirty="0"/>
              <a:t>：</a:t>
            </a:r>
            <a:r>
              <a:rPr lang="en-US" altLang="zh-CN" sz="1200" dirty="0"/>
              <a:t>2000</a:t>
            </a:r>
            <a:endParaRPr lang="en-US" altLang="zh-CN" sz="1200" dirty="0">
              <a:latin typeface="+mj-ea"/>
              <a:ea typeface="+mj-ea"/>
            </a:endParaRPr>
          </a:p>
        </p:txBody>
      </p:sp>
      <p:pic>
        <p:nvPicPr>
          <p:cNvPr id="43015" name="Picture 2" descr="C:\Documents and Settings\lx\桌面\222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1213" y="2309813"/>
            <a:ext cx="2584450"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6529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频响范围：</a:t>
            </a:r>
            <a:r>
              <a:rPr lang="en-US" altLang="zh-CN" sz="1400" dirty="0"/>
              <a:t> </a:t>
            </a:r>
            <a:r>
              <a:rPr lang="en-US" altLang="zh-CN" sz="1400" dirty="0">
                <a:latin typeface="+mn-ea"/>
              </a:rPr>
              <a:t>25Hz</a:t>
            </a:r>
            <a:r>
              <a:rPr lang="zh-CN" altLang="zh-CN" sz="1400" dirty="0">
                <a:latin typeface="+mn-ea"/>
              </a:rPr>
              <a:t>～</a:t>
            </a:r>
            <a:r>
              <a:rPr lang="en-US" altLang="zh-CN" sz="1400" dirty="0">
                <a:latin typeface="+mn-ea"/>
              </a:rPr>
              <a:t>5kHz</a:t>
            </a:r>
            <a:r>
              <a:rPr lang="zh-CN" altLang="zh-CN" sz="1400" dirty="0">
                <a:latin typeface="+mn-ea"/>
              </a:rPr>
              <a:t>，特别适合工频</a:t>
            </a:r>
            <a:endParaRPr lang="en-US" altLang="zh-CN" sz="1400" dirty="0">
              <a:latin typeface="+mn-ea"/>
            </a:endParaRPr>
          </a:p>
          <a:p>
            <a:pPr algn="l">
              <a:defRPr/>
            </a:pPr>
            <a:r>
              <a:rPr lang="zh-CN" altLang="zh-CN" sz="1400" dirty="0"/>
              <a:t>误差非线性：≤</a:t>
            </a:r>
            <a:r>
              <a:rPr lang="en-US" altLang="zh-CN" sz="1400" dirty="0"/>
              <a:t>0.1%                                     </a:t>
            </a:r>
            <a:r>
              <a:rPr lang="zh-CN" altLang="zh-CN" sz="1400" dirty="0"/>
              <a:t>相位差非线性：≤</a:t>
            </a:r>
            <a:r>
              <a:rPr lang="en-US" altLang="zh-CN" sz="1400" dirty="0"/>
              <a:t>5</a:t>
            </a:r>
            <a:r>
              <a:rPr lang="zh-CN" altLang="zh-CN" sz="1400" dirty="0"/>
              <a:t>°</a:t>
            </a:r>
            <a:endParaRPr lang="en-US" altLang="zh-CN" sz="1400" dirty="0"/>
          </a:p>
          <a:p>
            <a:pPr algn="l">
              <a:defRPr/>
            </a:pPr>
            <a:r>
              <a:rPr lang="zh-CN" altLang="zh-CN" sz="1400" dirty="0"/>
              <a:t>负载能力：≤</a:t>
            </a:r>
            <a:r>
              <a:rPr lang="en-US" altLang="zh-CN" sz="1400" dirty="0"/>
              <a:t>2V                                              </a:t>
            </a:r>
            <a:r>
              <a:rPr lang="zh-CN" altLang="zh-CN" sz="1400" dirty="0"/>
              <a:t>辅助电源：无须电源</a:t>
            </a:r>
            <a:endParaRPr lang="en-US" altLang="zh-CN" sz="1400" dirty="0"/>
          </a:p>
          <a:p>
            <a:pPr algn="l">
              <a:defRPr/>
            </a:pPr>
            <a:r>
              <a:rPr lang="zh-CN" altLang="zh-CN" sz="1400" dirty="0"/>
              <a:t>线性范围：</a:t>
            </a:r>
            <a:r>
              <a:rPr lang="en-US" altLang="zh-CN" sz="1400" dirty="0"/>
              <a:t>1%</a:t>
            </a:r>
            <a:r>
              <a:rPr lang="zh-CN" altLang="zh-CN" sz="1400" dirty="0"/>
              <a:t>～</a:t>
            </a:r>
            <a:r>
              <a:rPr lang="en-US" altLang="zh-CN" sz="1400" dirty="0"/>
              <a:t>120%</a:t>
            </a:r>
            <a:r>
              <a:rPr lang="zh-CN" altLang="zh-CN" sz="1400" dirty="0"/>
              <a:t>标称</a:t>
            </a:r>
            <a:r>
              <a:rPr lang="en-US" altLang="zh-CN" sz="1400" dirty="0"/>
              <a:t>In</a:t>
            </a:r>
            <a:r>
              <a:rPr lang="zh-CN" altLang="zh-CN" sz="1400" dirty="0"/>
              <a:t>输入</a:t>
            </a:r>
            <a:endParaRPr lang="en-US" altLang="zh-CN" sz="1400" dirty="0"/>
          </a:p>
          <a:p>
            <a:pPr algn="l">
              <a:defRPr/>
            </a:pPr>
            <a:r>
              <a:rPr lang="zh-CN" altLang="zh-CN" sz="1400" dirty="0"/>
              <a:t>过载能力：</a:t>
            </a:r>
            <a:r>
              <a:rPr lang="en-US" altLang="zh-CN" sz="1400" dirty="0"/>
              <a:t>20</a:t>
            </a:r>
            <a:r>
              <a:rPr lang="zh-CN" altLang="zh-CN" sz="1400" dirty="0"/>
              <a:t>倍标称输入电流值，持续</a:t>
            </a:r>
            <a:r>
              <a:rPr lang="en-US" altLang="zh-CN" sz="1400" dirty="0"/>
              <a:t>1s</a:t>
            </a:r>
            <a:r>
              <a:rPr lang="zh-CN" altLang="zh-CN" sz="1400" dirty="0"/>
              <a:t>，间隔</a:t>
            </a:r>
            <a:r>
              <a:rPr lang="en-US" altLang="zh-CN" sz="1400" dirty="0"/>
              <a:t>300s</a:t>
            </a:r>
            <a:r>
              <a:rPr lang="zh-CN" altLang="zh-CN" sz="1400" dirty="0"/>
              <a:t>，重复</a:t>
            </a:r>
            <a:r>
              <a:rPr lang="en-US" altLang="zh-CN" sz="1400" dirty="0"/>
              <a:t>5</a:t>
            </a:r>
            <a:r>
              <a:rPr lang="zh-CN" altLang="zh-CN" sz="1400" dirty="0"/>
              <a:t>次；</a:t>
            </a:r>
            <a:endParaRPr lang="en-US" altLang="zh-CN" sz="1400" dirty="0"/>
          </a:p>
          <a:p>
            <a:pPr algn="l">
              <a:defRPr/>
            </a:pPr>
            <a:r>
              <a:rPr lang="zh-CN" altLang="zh-CN" sz="1400" dirty="0"/>
              <a:t>隔离耐压：输入与输出之间 </a:t>
            </a:r>
            <a:r>
              <a:rPr lang="en-US" altLang="zh-CN" sz="1400" dirty="0"/>
              <a:t>2500V(50Hz).</a:t>
            </a:r>
            <a:r>
              <a:rPr lang="zh-CN" altLang="zh-CN" sz="1400" dirty="0"/>
              <a:t>漏流小于</a:t>
            </a:r>
            <a:r>
              <a:rPr lang="en-US" altLang="zh-CN" sz="1400" dirty="0"/>
              <a:t>1mA</a:t>
            </a:r>
            <a:r>
              <a:rPr lang="zh-CN" altLang="zh-CN" sz="1400" dirty="0"/>
              <a:t>，持续时间</a:t>
            </a:r>
            <a:r>
              <a:rPr lang="en-US" altLang="zh-CN" sz="1400" dirty="0"/>
              <a:t>60</a:t>
            </a:r>
            <a:r>
              <a:rPr lang="zh-CN" altLang="zh-CN" sz="1400" dirty="0"/>
              <a:t>秒</a:t>
            </a:r>
          </a:p>
        </p:txBody>
      </p:sp>
      <p:grpSp>
        <p:nvGrpSpPr>
          <p:cNvPr id="44036" name="组合 1"/>
          <p:cNvGrpSpPr>
            <a:grpSpLocks/>
          </p:cNvGrpSpPr>
          <p:nvPr/>
        </p:nvGrpSpPr>
        <p:grpSpPr bwMode="auto">
          <a:xfrm>
            <a:off x="250825" y="2135188"/>
            <a:ext cx="2089150" cy="342900"/>
            <a:chOff x="3343275" y="2171700"/>
            <a:chExt cx="5174949" cy="527050"/>
          </a:xfrm>
        </p:grpSpPr>
        <p:pic>
          <p:nvPicPr>
            <p:cNvPr id="44042"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538" y="2171700"/>
              <a:ext cx="4899686"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电流隔离</a:t>
              </a:r>
              <a:r>
                <a:rPr lang="zh-CN" altLang="en-US" sz="1600" b="1" dirty="0">
                  <a:solidFill>
                    <a:schemeClr val="bg1"/>
                  </a:solidFill>
                  <a:latin typeface="+mn-ea"/>
                </a:rPr>
                <a:t>变</a:t>
              </a:r>
              <a:r>
                <a:rPr lang="zh-CN" altLang="en-US" sz="1600" b="1" dirty="0" smtClean="0">
                  <a:solidFill>
                    <a:schemeClr val="bg1"/>
                  </a:solidFill>
                  <a:latin typeface="+mn-ea"/>
                </a:rPr>
                <a:t>送器</a:t>
              </a:r>
              <a:endParaRPr lang="zh-CN" altLang="en-US" sz="1600" b="1" dirty="0" smtClean="0">
                <a:solidFill>
                  <a:schemeClr val="bg1"/>
                </a:solidFill>
                <a:latin typeface="黑体" pitchFamily="2" charset="-122"/>
                <a:ea typeface="黑体" pitchFamily="2" charset="-122"/>
              </a:endParaRPr>
            </a:p>
          </p:txBody>
        </p:sp>
      </p:grpSp>
      <p:grpSp>
        <p:nvGrpSpPr>
          <p:cNvPr id="44037" name="组合 1"/>
          <p:cNvGrpSpPr>
            <a:grpSpLocks/>
          </p:cNvGrpSpPr>
          <p:nvPr/>
        </p:nvGrpSpPr>
        <p:grpSpPr bwMode="auto">
          <a:xfrm>
            <a:off x="250825" y="1557338"/>
            <a:ext cx="2736850" cy="360362"/>
            <a:chOff x="3343275" y="2171700"/>
            <a:chExt cx="5924810" cy="586002"/>
          </a:xfrm>
        </p:grpSpPr>
        <p:pic>
          <p:nvPicPr>
            <p:cNvPr id="44040"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1"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电流：交流、直流（四）</a:t>
              </a:r>
              <a:endParaRPr lang="zh-CN" altLang="en-US" sz="1600" b="1">
                <a:solidFill>
                  <a:schemeClr val="bg1"/>
                </a:solidFill>
                <a:latin typeface="黑体" pitchFamily="2" charset="-122"/>
                <a:ea typeface="黑体" pitchFamily="2" charset="-122"/>
              </a:endParaRPr>
            </a:p>
          </p:txBody>
        </p:sp>
      </p:grpSp>
      <p:sp>
        <p:nvSpPr>
          <p:cNvPr id="2" name="TextBox 1"/>
          <p:cNvSpPr txBox="1"/>
          <p:nvPr/>
        </p:nvSpPr>
        <p:spPr>
          <a:xfrm>
            <a:off x="3275013" y="4078288"/>
            <a:ext cx="2736850" cy="276225"/>
          </a:xfrm>
          <a:prstGeom prst="rect">
            <a:avLst/>
          </a:prstGeom>
          <a:noFill/>
          <a:ln>
            <a:solidFill>
              <a:srgbClr val="FF0000"/>
            </a:solidFill>
          </a:ln>
        </p:spPr>
        <p:txBody>
          <a:bodyPr>
            <a:spAutoFit/>
          </a:bodyPr>
          <a:lstStyle/>
          <a:p>
            <a:pPr algn="l">
              <a:defRPr/>
            </a:pPr>
            <a:r>
              <a:rPr lang="zh-CN" altLang="zh-CN" sz="1200" dirty="0"/>
              <a:t>输入输出的标称变比：</a:t>
            </a:r>
            <a:r>
              <a:rPr lang="en-US" altLang="zh-CN" sz="1200" dirty="0"/>
              <a:t>  1</a:t>
            </a:r>
            <a:r>
              <a:rPr lang="zh-CN" altLang="zh-CN" sz="1200" dirty="0"/>
              <a:t>：</a:t>
            </a:r>
            <a:r>
              <a:rPr lang="en-US" altLang="zh-CN" sz="1200" dirty="0"/>
              <a:t>2000</a:t>
            </a:r>
            <a:endParaRPr lang="en-US" altLang="zh-CN" sz="1200" dirty="0">
              <a:latin typeface="+mj-ea"/>
              <a:ea typeface="+mj-ea"/>
            </a:endParaRPr>
          </a:p>
        </p:txBody>
      </p:sp>
      <p:pic>
        <p:nvPicPr>
          <p:cNvPr id="44039" name="Picture 3" descr="C:\Documents and Settings\lx\桌面\1111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838" y="2636838"/>
            <a:ext cx="164782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可对直流、交流、脉冲电流检测变送</a:t>
            </a:r>
            <a:endParaRPr lang="en-US" altLang="zh-CN" sz="1400" dirty="0">
              <a:latin typeface="+mn-ea"/>
            </a:endParaRPr>
          </a:p>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隔离耐压：输入信号与输出信号之间，隔离耐压</a:t>
            </a:r>
            <a:r>
              <a:rPr lang="en-US" altLang="zh-CN" sz="1400" dirty="0">
                <a:latin typeface="+mn-ea"/>
              </a:rPr>
              <a:t>7.5KVrms</a:t>
            </a:r>
            <a:r>
              <a:rPr lang="zh-CN" altLang="en-US" sz="1400" dirty="0">
                <a:latin typeface="+mn-ea"/>
              </a:rPr>
              <a:t>（工频），漏流小于</a:t>
            </a:r>
            <a:r>
              <a:rPr lang="en-US" altLang="zh-CN" sz="1400" dirty="0">
                <a:latin typeface="+mn-ea"/>
              </a:rPr>
              <a:t>0.5mA</a:t>
            </a:r>
            <a:r>
              <a:rPr lang="zh-CN" altLang="en-US" sz="1400" dirty="0">
                <a:latin typeface="+mn-ea"/>
              </a:rPr>
              <a:t>，持续时间</a:t>
            </a:r>
            <a:r>
              <a:rPr lang="en-US" altLang="zh-CN" sz="1400" dirty="0">
                <a:latin typeface="+mn-ea"/>
              </a:rPr>
              <a:t>60</a:t>
            </a:r>
            <a:r>
              <a:rPr lang="zh-CN" altLang="en-US" sz="1400" dirty="0">
                <a:latin typeface="+mn-ea"/>
              </a:rPr>
              <a:t>秒；</a:t>
            </a:r>
            <a:endParaRPr lang="en-US" altLang="zh-CN" sz="1400" dirty="0">
              <a:latin typeface="+mn-ea"/>
            </a:endParaRPr>
          </a:p>
          <a:p>
            <a:pPr algn="l">
              <a:defRPr/>
            </a:pPr>
            <a:r>
              <a:rPr lang="zh-CN" altLang="en-US" sz="1400" dirty="0">
                <a:latin typeface="+mn-ea"/>
              </a:rPr>
              <a:t>频    带：宽度</a:t>
            </a:r>
            <a:r>
              <a:rPr lang="en-US" altLang="zh-CN" sz="1400" dirty="0">
                <a:latin typeface="+mn-ea"/>
              </a:rPr>
              <a:t>DC</a:t>
            </a:r>
            <a:r>
              <a:rPr lang="zh-CN" altLang="en-US" sz="1400" dirty="0">
                <a:solidFill>
                  <a:srgbClr val="000000"/>
                </a:solidFill>
                <a:latin typeface="宋体" pitchFamily="2" charset="-122"/>
              </a:rPr>
              <a:t>～</a:t>
            </a:r>
            <a:r>
              <a:rPr lang="en-US" altLang="zh-CN" sz="1400" dirty="0">
                <a:latin typeface="+mn-ea"/>
              </a:rPr>
              <a:t>150KHz</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1uS</a:t>
            </a:r>
            <a:r>
              <a:rPr lang="zh-CN" altLang="en-US" sz="1400" dirty="0">
                <a:latin typeface="+mn-ea"/>
              </a:rPr>
              <a:t>；</a:t>
            </a:r>
            <a:endParaRPr lang="en-US" altLang="zh-CN" sz="1400" dirty="0">
              <a:latin typeface="+mn-ea"/>
            </a:endParaRPr>
          </a:p>
          <a:p>
            <a:pPr algn="l">
              <a:defRPr/>
            </a:pPr>
            <a:r>
              <a:rPr lang="zh-CN" altLang="en-US" sz="1400" dirty="0">
                <a:latin typeface="+mn-ea"/>
              </a:rPr>
              <a:t>精    度：</a:t>
            </a:r>
            <a:r>
              <a:rPr lang="en-US" altLang="zh-CN" sz="1400" dirty="0">
                <a:latin typeface="+mn-ea"/>
              </a:rPr>
              <a:t>0.5</a:t>
            </a:r>
            <a:r>
              <a:rPr lang="zh-CN" altLang="en-US" sz="1400" dirty="0">
                <a:latin typeface="+mn-ea"/>
              </a:rPr>
              <a:t>级（线性度</a:t>
            </a:r>
            <a:r>
              <a:rPr lang="en-US" altLang="zh-CN" sz="1400" dirty="0">
                <a:latin typeface="+mn-ea"/>
              </a:rPr>
              <a:t>0.1%</a:t>
            </a:r>
            <a:r>
              <a:rPr lang="zh-CN" altLang="en-US" sz="1400" dirty="0">
                <a:latin typeface="+mn-ea"/>
              </a:rPr>
              <a:t>）    温漂：</a:t>
            </a:r>
            <a:r>
              <a:rPr lang="en-US" altLang="zh-CN" sz="1400" dirty="0">
                <a:latin typeface="+mn-ea"/>
              </a:rPr>
              <a:t>±0.5mA</a:t>
            </a:r>
            <a:r>
              <a:rPr lang="zh-CN" altLang="en-US" sz="1400" dirty="0">
                <a:latin typeface="+mn-ea"/>
              </a:rPr>
              <a:t>以内；</a:t>
            </a:r>
            <a:endParaRPr lang="en-US" altLang="zh-CN" sz="1400" dirty="0">
              <a:latin typeface="+mn-ea"/>
            </a:endParaRPr>
          </a:p>
          <a:p>
            <a:pPr algn="l">
              <a:defRPr/>
            </a:pPr>
            <a:r>
              <a:rPr lang="zh-CN" altLang="en-US" sz="1400" dirty="0">
                <a:latin typeface="+mn-ea"/>
              </a:rPr>
              <a:t>输    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±600A  </a:t>
            </a:r>
            <a:r>
              <a:rPr lang="en-US" altLang="zh-CN" sz="1400" dirty="0" err="1">
                <a:latin typeface="+mn-ea"/>
              </a:rPr>
              <a:t>rms</a:t>
            </a:r>
            <a:r>
              <a:rPr lang="zh-CN" altLang="en-US" sz="1400" dirty="0">
                <a:latin typeface="+mn-ea"/>
              </a:rPr>
              <a:t>；       输出匝比：</a:t>
            </a:r>
            <a:r>
              <a:rPr lang="en-US" altLang="zh-CN" sz="1400" dirty="0">
                <a:latin typeface="+mn-ea"/>
              </a:rPr>
              <a:t>1</a:t>
            </a:r>
            <a:r>
              <a:rPr lang="zh-CN" altLang="en-US" sz="1400" dirty="0">
                <a:latin typeface="+mn-ea"/>
              </a:rPr>
              <a:t>：</a:t>
            </a:r>
            <a:r>
              <a:rPr lang="en-US" altLang="zh-CN" sz="1400" dirty="0">
                <a:latin typeface="+mn-ea"/>
              </a:rPr>
              <a:t>2000</a:t>
            </a:r>
            <a:r>
              <a:rPr lang="zh-CN" altLang="en-US" sz="1400" dirty="0">
                <a:latin typeface="+mn-ea"/>
              </a:rPr>
              <a:t>；</a:t>
            </a:r>
            <a:endParaRPr lang="zh-CN" altLang="zh-CN" sz="1400" dirty="0">
              <a:latin typeface="+mn-ea"/>
            </a:endParaRPr>
          </a:p>
        </p:txBody>
      </p:sp>
      <p:grpSp>
        <p:nvGrpSpPr>
          <p:cNvPr id="45060" name="组合 1"/>
          <p:cNvGrpSpPr>
            <a:grpSpLocks/>
          </p:cNvGrpSpPr>
          <p:nvPr/>
        </p:nvGrpSpPr>
        <p:grpSpPr bwMode="auto">
          <a:xfrm>
            <a:off x="250825" y="2135188"/>
            <a:ext cx="2952750" cy="342900"/>
            <a:chOff x="3343275" y="2171700"/>
            <a:chExt cx="5174949" cy="527050"/>
          </a:xfrm>
        </p:grpSpPr>
        <p:pic>
          <p:nvPicPr>
            <p:cNvPr id="45066"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a:t>
              </a:r>
              <a:r>
                <a:rPr lang="zh-CN" altLang="en-US" sz="1600" b="1" dirty="0">
                  <a:solidFill>
                    <a:schemeClr val="bg1"/>
                  </a:solidFill>
                  <a:latin typeface="+mn-ea"/>
                </a:rPr>
                <a:t>闭环</a:t>
              </a:r>
              <a:r>
                <a:rPr lang="zh-CN" altLang="en-US" sz="1600" b="1" dirty="0" smtClean="0">
                  <a:solidFill>
                    <a:schemeClr val="bg1"/>
                  </a:solidFill>
                  <a:latin typeface="+mn-ea"/>
                </a:rPr>
                <a:t>电流变隔传感器</a:t>
              </a:r>
              <a:endParaRPr lang="zh-CN" altLang="en-US" sz="1600" b="1" dirty="0" smtClean="0">
                <a:solidFill>
                  <a:schemeClr val="bg1"/>
                </a:solidFill>
                <a:latin typeface="黑体" pitchFamily="2" charset="-122"/>
                <a:ea typeface="黑体" pitchFamily="2" charset="-122"/>
              </a:endParaRPr>
            </a:p>
          </p:txBody>
        </p:sp>
      </p:grpSp>
      <p:grpSp>
        <p:nvGrpSpPr>
          <p:cNvPr id="45061" name="组合 1"/>
          <p:cNvGrpSpPr>
            <a:grpSpLocks/>
          </p:cNvGrpSpPr>
          <p:nvPr/>
        </p:nvGrpSpPr>
        <p:grpSpPr bwMode="auto">
          <a:xfrm>
            <a:off x="250825" y="1557338"/>
            <a:ext cx="2736850" cy="360362"/>
            <a:chOff x="3343275" y="2171700"/>
            <a:chExt cx="5924810" cy="586002"/>
          </a:xfrm>
        </p:grpSpPr>
        <p:pic>
          <p:nvPicPr>
            <p:cNvPr id="45064"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电流：交流、直流（五）</a:t>
              </a:r>
              <a:endParaRPr lang="zh-CN" altLang="en-US" sz="1600" b="1">
                <a:solidFill>
                  <a:schemeClr val="bg1"/>
                </a:solidFill>
                <a:latin typeface="黑体" pitchFamily="2" charset="-122"/>
                <a:ea typeface="黑体" pitchFamily="2" charset="-122"/>
              </a:endParaRPr>
            </a:p>
          </p:txBody>
        </p:sp>
      </p:grpSp>
      <p:pic>
        <p:nvPicPr>
          <p:cNvPr id="45062" name="Picture 10" descr="C:\Documents and Settings\lx\桌面\B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3975" y="2625725"/>
            <a:ext cx="18081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2" descr="C:\Documents and Settings\lx\桌面\1-1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2625725"/>
            <a:ext cx="1789113"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可对直流、交流、脉冲电流检测变送</a:t>
            </a:r>
            <a:endParaRPr lang="en-US" altLang="zh-CN" sz="1400" dirty="0">
              <a:latin typeface="+mn-ea"/>
            </a:endParaRPr>
          </a:p>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隔离耐压：输入信号与输出信号之间，隔离耐压</a:t>
            </a:r>
            <a:r>
              <a:rPr lang="en-US" altLang="zh-CN" sz="1400" dirty="0">
                <a:latin typeface="+mn-ea"/>
              </a:rPr>
              <a:t>7.5KVrms</a:t>
            </a:r>
            <a:r>
              <a:rPr lang="zh-CN" altLang="en-US" sz="1400" dirty="0">
                <a:latin typeface="+mn-ea"/>
              </a:rPr>
              <a:t>（工频），漏流小于</a:t>
            </a:r>
            <a:r>
              <a:rPr lang="en-US" altLang="zh-CN" sz="1400" dirty="0">
                <a:latin typeface="+mn-ea"/>
              </a:rPr>
              <a:t>0.5mA</a:t>
            </a:r>
            <a:r>
              <a:rPr lang="zh-CN" altLang="en-US" sz="1400" dirty="0">
                <a:latin typeface="+mn-ea"/>
              </a:rPr>
              <a:t>，持续时间</a:t>
            </a:r>
            <a:r>
              <a:rPr lang="en-US" altLang="zh-CN" sz="1400" dirty="0">
                <a:latin typeface="+mn-ea"/>
              </a:rPr>
              <a:t>60</a:t>
            </a:r>
            <a:r>
              <a:rPr lang="zh-CN" altLang="en-US" sz="1400" dirty="0">
                <a:latin typeface="+mn-ea"/>
              </a:rPr>
              <a:t>秒；</a:t>
            </a:r>
            <a:endParaRPr lang="en-US" altLang="zh-CN" sz="1400" dirty="0">
              <a:latin typeface="+mn-ea"/>
            </a:endParaRPr>
          </a:p>
          <a:p>
            <a:pPr algn="l">
              <a:defRPr/>
            </a:pPr>
            <a:r>
              <a:rPr lang="zh-CN" altLang="en-US" sz="1400" dirty="0">
                <a:latin typeface="+mn-ea"/>
              </a:rPr>
              <a:t>频    带：宽度</a:t>
            </a:r>
            <a:r>
              <a:rPr lang="en-US" altLang="zh-CN" sz="1400" dirty="0">
                <a:latin typeface="+mn-ea"/>
              </a:rPr>
              <a:t>DC</a:t>
            </a:r>
            <a:r>
              <a:rPr lang="zh-CN" altLang="en-US" sz="1400" dirty="0">
                <a:solidFill>
                  <a:srgbClr val="000000"/>
                </a:solidFill>
                <a:latin typeface="宋体" pitchFamily="2" charset="-122"/>
              </a:rPr>
              <a:t>～</a:t>
            </a:r>
            <a:r>
              <a:rPr lang="en-US" altLang="zh-CN" sz="1400" dirty="0">
                <a:latin typeface="+mn-ea"/>
              </a:rPr>
              <a:t>150KHz</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1uS</a:t>
            </a:r>
            <a:r>
              <a:rPr lang="zh-CN" altLang="en-US" sz="1400" dirty="0">
                <a:latin typeface="+mn-ea"/>
              </a:rPr>
              <a:t>；</a:t>
            </a:r>
            <a:endParaRPr lang="en-US" altLang="zh-CN" sz="1400" dirty="0">
              <a:latin typeface="+mn-ea"/>
            </a:endParaRPr>
          </a:p>
          <a:p>
            <a:pPr algn="l">
              <a:defRPr/>
            </a:pPr>
            <a:r>
              <a:rPr lang="zh-CN" altLang="en-US" sz="1400" dirty="0">
                <a:latin typeface="+mn-ea"/>
              </a:rPr>
              <a:t>精    度：</a:t>
            </a:r>
            <a:r>
              <a:rPr lang="en-US" altLang="zh-CN" sz="1400" dirty="0">
                <a:latin typeface="+mn-ea"/>
              </a:rPr>
              <a:t>0.5</a:t>
            </a:r>
            <a:r>
              <a:rPr lang="zh-CN" altLang="en-US" sz="1400" dirty="0">
                <a:latin typeface="+mn-ea"/>
              </a:rPr>
              <a:t>级（线性度</a:t>
            </a:r>
            <a:r>
              <a:rPr lang="en-US" altLang="zh-CN" sz="1400" dirty="0">
                <a:latin typeface="+mn-ea"/>
              </a:rPr>
              <a:t>0.1%</a:t>
            </a:r>
            <a:r>
              <a:rPr lang="zh-CN" altLang="en-US" sz="1400" dirty="0">
                <a:latin typeface="+mn-ea"/>
              </a:rPr>
              <a:t>）    温漂：</a:t>
            </a:r>
            <a:r>
              <a:rPr lang="en-US" altLang="zh-CN" sz="1400" dirty="0">
                <a:latin typeface="+mn-ea"/>
              </a:rPr>
              <a:t>±0.3mA</a:t>
            </a:r>
            <a:r>
              <a:rPr lang="zh-CN" altLang="en-US" sz="1400" dirty="0">
                <a:latin typeface="+mn-ea"/>
              </a:rPr>
              <a:t>以内；</a:t>
            </a:r>
            <a:endParaRPr lang="en-US" altLang="zh-CN" sz="1400" dirty="0">
              <a:latin typeface="+mn-ea"/>
            </a:endParaRPr>
          </a:p>
          <a:p>
            <a:pPr algn="l">
              <a:defRPr/>
            </a:pPr>
            <a:r>
              <a:rPr lang="zh-CN" altLang="en-US" sz="1400" dirty="0">
                <a:latin typeface="+mn-ea"/>
              </a:rPr>
              <a:t>输    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±1200A  </a:t>
            </a:r>
            <a:r>
              <a:rPr lang="en-US" altLang="zh-CN" sz="1400" dirty="0" err="1">
                <a:latin typeface="+mn-ea"/>
              </a:rPr>
              <a:t>rms</a:t>
            </a:r>
            <a:r>
              <a:rPr lang="zh-CN" altLang="en-US" sz="1400" dirty="0">
                <a:latin typeface="+mn-ea"/>
              </a:rPr>
              <a:t>；      输出匝比：</a:t>
            </a:r>
            <a:r>
              <a:rPr lang="en-US" altLang="zh-CN" sz="1400" dirty="0">
                <a:latin typeface="+mn-ea"/>
              </a:rPr>
              <a:t>1</a:t>
            </a:r>
            <a:r>
              <a:rPr lang="zh-CN" altLang="en-US" sz="1400" dirty="0">
                <a:latin typeface="+mn-ea"/>
              </a:rPr>
              <a:t>：</a:t>
            </a:r>
            <a:r>
              <a:rPr lang="en-US" altLang="zh-CN" sz="1400" dirty="0">
                <a:latin typeface="+mn-ea"/>
              </a:rPr>
              <a:t>5000</a:t>
            </a:r>
            <a:r>
              <a:rPr lang="zh-CN" altLang="en-US" sz="1400" dirty="0">
                <a:latin typeface="+mn-ea"/>
              </a:rPr>
              <a:t>；</a:t>
            </a:r>
            <a:endParaRPr lang="zh-CN" altLang="zh-CN" sz="1400" dirty="0">
              <a:latin typeface="+mn-ea"/>
            </a:endParaRPr>
          </a:p>
        </p:txBody>
      </p:sp>
      <p:grpSp>
        <p:nvGrpSpPr>
          <p:cNvPr id="46084" name="组合 1"/>
          <p:cNvGrpSpPr>
            <a:grpSpLocks/>
          </p:cNvGrpSpPr>
          <p:nvPr/>
        </p:nvGrpSpPr>
        <p:grpSpPr bwMode="auto">
          <a:xfrm>
            <a:off x="250825" y="2135188"/>
            <a:ext cx="2952750" cy="342900"/>
            <a:chOff x="3343275" y="2171700"/>
            <a:chExt cx="5174949" cy="527050"/>
          </a:xfrm>
        </p:grpSpPr>
        <p:pic>
          <p:nvPicPr>
            <p:cNvPr id="46090"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a:t>
              </a:r>
              <a:r>
                <a:rPr lang="zh-CN" altLang="en-US" sz="1600" b="1" dirty="0">
                  <a:solidFill>
                    <a:schemeClr val="bg1"/>
                  </a:solidFill>
                  <a:latin typeface="+mn-ea"/>
                </a:rPr>
                <a:t>闭环</a:t>
              </a:r>
              <a:r>
                <a:rPr lang="zh-CN" altLang="en-US" sz="1600" b="1" dirty="0" smtClean="0">
                  <a:solidFill>
                    <a:schemeClr val="bg1"/>
                  </a:solidFill>
                  <a:latin typeface="+mn-ea"/>
                </a:rPr>
                <a:t>电流变隔传感器</a:t>
              </a:r>
              <a:endParaRPr lang="zh-CN" altLang="en-US" sz="1600" b="1" dirty="0" smtClean="0">
                <a:solidFill>
                  <a:schemeClr val="bg1"/>
                </a:solidFill>
                <a:latin typeface="黑体" pitchFamily="2" charset="-122"/>
                <a:ea typeface="黑体" pitchFamily="2" charset="-122"/>
              </a:endParaRPr>
            </a:p>
          </p:txBody>
        </p:sp>
      </p:grpSp>
      <p:grpSp>
        <p:nvGrpSpPr>
          <p:cNvPr id="46085" name="组合 1"/>
          <p:cNvGrpSpPr>
            <a:grpSpLocks/>
          </p:cNvGrpSpPr>
          <p:nvPr/>
        </p:nvGrpSpPr>
        <p:grpSpPr bwMode="auto">
          <a:xfrm>
            <a:off x="250825" y="1557338"/>
            <a:ext cx="2736850" cy="360362"/>
            <a:chOff x="3343275" y="2171700"/>
            <a:chExt cx="5924810" cy="586002"/>
          </a:xfrm>
        </p:grpSpPr>
        <p:pic>
          <p:nvPicPr>
            <p:cNvPr id="46088"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9"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电流：交流、直流（六）</a:t>
              </a:r>
              <a:endParaRPr lang="zh-CN" altLang="en-US" sz="1600" b="1">
                <a:solidFill>
                  <a:schemeClr val="bg1"/>
                </a:solidFill>
                <a:latin typeface="黑体" pitchFamily="2" charset="-122"/>
                <a:ea typeface="黑体" pitchFamily="2" charset="-122"/>
              </a:endParaRPr>
            </a:p>
          </p:txBody>
        </p:sp>
      </p:grpSp>
      <p:pic>
        <p:nvPicPr>
          <p:cNvPr id="46086" name="Picture 11" descr="C:\Documents and Settings\lx\桌面\T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625725"/>
            <a:ext cx="1962150"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2" descr="C:\Documents and Settings\lx\桌面\QQ图片2017030713180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625" y="2636838"/>
            <a:ext cx="1412875"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21605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300 </a:t>
            </a:r>
            <a:r>
              <a:rPr lang="en-US" altLang="zh-CN" sz="1400" dirty="0" err="1">
                <a:latin typeface="+mn-ea"/>
              </a:rPr>
              <a:t>mS</a:t>
            </a:r>
            <a:r>
              <a:rPr lang="zh-CN" altLang="en-US" sz="1400" dirty="0">
                <a:latin typeface="+mn-ea"/>
              </a:rPr>
              <a:t>；                 </a:t>
            </a:r>
          </a:p>
          <a:p>
            <a:pPr algn="l">
              <a:defRPr/>
            </a:pPr>
            <a:r>
              <a:rPr lang="zh-CN" altLang="en-US" sz="1400" dirty="0">
                <a:latin typeface="+mn-ea"/>
              </a:rPr>
              <a:t>输出纹波：≤</a:t>
            </a:r>
            <a:r>
              <a:rPr lang="en-US" altLang="zh-CN" sz="1400" dirty="0">
                <a:latin typeface="+mn-ea"/>
              </a:rPr>
              <a:t>10mV</a:t>
            </a:r>
            <a:r>
              <a:rPr lang="zh-CN" altLang="en-US" sz="1400" dirty="0">
                <a:latin typeface="+mn-ea"/>
              </a:rPr>
              <a:t>；   </a:t>
            </a:r>
          </a:p>
          <a:p>
            <a:pPr algn="l">
              <a:defRPr/>
            </a:pPr>
            <a:r>
              <a:rPr lang="zh-CN" altLang="en-US" sz="1400" dirty="0">
                <a:latin typeface="+mn-ea"/>
              </a:rPr>
              <a:t>浪涌冲击抗扰度：电源端口三级</a:t>
            </a:r>
            <a:r>
              <a:rPr lang="en-US" altLang="zh-CN" sz="1400" dirty="0">
                <a:latin typeface="+mn-ea"/>
              </a:rPr>
              <a:t>±2KV(L-N/2Ω/</a:t>
            </a:r>
            <a:r>
              <a:rPr lang="zh-CN" altLang="en-US" sz="1400" dirty="0">
                <a:latin typeface="+mn-ea"/>
              </a:rPr>
              <a:t>综合波</a:t>
            </a:r>
            <a:r>
              <a:rPr lang="en-US" altLang="zh-CN" sz="1400" dirty="0">
                <a:latin typeface="+mn-ea"/>
              </a:rPr>
              <a:t>)  </a:t>
            </a:r>
          </a:p>
          <a:p>
            <a:pPr algn="l">
              <a:defRPr/>
            </a:pPr>
            <a:r>
              <a:rPr lang="en-US" altLang="zh-CN" sz="1400" dirty="0">
                <a:latin typeface="+mn-ea"/>
              </a:rPr>
              <a:t>                </a:t>
            </a:r>
            <a:r>
              <a:rPr lang="zh-CN" altLang="en-US" sz="1400" dirty="0">
                <a:latin typeface="+mn-ea"/>
              </a:rPr>
              <a:t>模拟</a:t>
            </a:r>
            <a:r>
              <a:rPr lang="en-US" altLang="zh-CN" sz="1400" dirty="0">
                <a:latin typeface="+mn-ea"/>
              </a:rPr>
              <a:t>I/O</a:t>
            </a:r>
            <a:r>
              <a:rPr lang="zh-CN" altLang="en-US" sz="1400" dirty="0">
                <a:latin typeface="+mn-ea"/>
              </a:rPr>
              <a:t>口三级</a:t>
            </a:r>
            <a:r>
              <a:rPr lang="en-US" altLang="zh-CN" sz="1400" dirty="0">
                <a:latin typeface="+mn-ea"/>
              </a:rPr>
              <a:t>±1KV (L-N/40Ω/</a:t>
            </a:r>
            <a:r>
              <a:rPr lang="zh-CN" altLang="en-US" sz="1400" dirty="0">
                <a:latin typeface="+mn-ea"/>
              </a:rPr>
              <a:t>综合波</a:t>
            </a:r>
            <a:r>
              <a:rPr lang="en-US" altLang="zh-CN" sz="1400" dirty="0">
                <a:latin typeface="+mn-ea"/>
              </a:rPr>
              <a:t>)</a:t>
            </a:r>
            <a:r>
              <a:rPr lang="zh-CN" altLang="en-US" sz="1400" dirty="0">
                <a:latin typeface="+mn-ea"/>
              </a:rPr>
              <a:t>；</a:t>
            </a:r>
          </a:p>
          <a:p>
            <a:pPr algn="l">
              <a:defRPr/>
            </a:pPr>
            <a:r>
              <a:rPr lang="zh-CN" altLang="en-US" sz="1400" dirty="0">
                <a:latin typeface="+mn-ea"/>
              </a:rPr>
              <a:t>脉冲群抗扰度：输入</a:t>
            </a:r>
            <a:r>
              <a:rPr lang="en-US" altLang="zh-CN" sz="1400" dirty="0">
                <a:latin typeface="+mn-ea"/>
              </a:rPr>
              <a:t>/</a:t>
            </a:r>
            <a:r>
              <a:rPr lang="zh-CN" altLang="en-US" sz="1400" dirty="0">
                <a:latin typeface="+mn-ea"/>
              </a:rPr>
              <a:t>输出</a:t>
            </a:r>
            <a:r>
              <a:rPr lang="en-US" altLang="zh-CN" sz="1400" dirty="0">
                <a:latin typeface="+mn-ea"/>
              </a:rPr>
              <a:t>/</a:t>
            </a:r>
            <a:r>
              <a:rPr lang="zh-CN" altLang="en-US" sz="1400" dirty="0">
                <a:latin typeface="+mn-ea"/>
              </a:rPr>
              <a:t>电源端口</a:t>
            </a:r>
            <a:r>
              <a:rPr lang="en-US" altLang="zh-CN" sz="1400" dirty="0">
                <a:latin typeface="+mn-ea"/>
              </a:rPr>
              <a:t>±1KV </a:t>
            </a:r>
          </a:p>
          <a:p>
            <a:pPr algn="l">
              <a:defRPr/>
            </a:pPr>
            <a:r>
              <a:rPr lang="zh-CN" altLang="en-US" sz="1400" dirty="0">
                <a:latin typeface="+mn-ea"/>
              </a:rPr>
              <a:t>输入过载能力：被测电流标称值的</a:t>
            </a:r>
            <a:r>
              <a:rPr lang="en-US" altLang="zh-CN" sz="1400" dirty="0">
                <a:latin typeface="+mn-ea"/>
              </a:rPr>
              <a:t>20</a:t>
            </a:r>
            <a:r>
              <a:rPr lang="zh-CN" altLang="en-US" sz="1400" dirty="0">
                <a:latin typeface="+mn-ea"/>
              </a:rPr>
              <a:t>倍（最大</a:t>
            </a:r>
            <a:r>
              <a:rPr lang="en-US" altLang="zh-CN" sz="1400" dirty="0">
                <a:latin typeface="+mn-ea"/>
              </a:rPr>
              <a:t>500A</a:t>
            </a:r>
            <a:r>
              <a:rPr lang="zh-CN" altLang="en-US" sz="1400" dirty="0">
                <a:latin typeface="+mn-ea"/>
              </a:rPr>
              <a:t>）（施加一秒重复</a:t>
            </a:r>
            <a:r>
              <a:rPr lang="en-US" altLang="zh-CN" sz="1400" dirty="0">
                <a:latin typeface="+mn-ea"/>
              </a:rPr>
              <a:t>5</a:t>
            </a:r>
            <a:r>
              <a:rPr lang="zh-CN" altLang="en-US" sz="1400" dirty="0">
                <a:latin typeface="+mn-ea"/>
              </a:rPr>
              <a:t>次，间隔</a:t>
            </a:r>
            <a:r>
              <a:rPr lang="en-US" altLang="zh-CN" sz="1400" dirty="0">
                <a:latin typeface="+mn-ea"/>
              </a:rPr>
              <a:t>300S</a:t>
            </a:r>
            <a:r>
              <a:rPr lang="zh-CN" altLang="en-US" sz="1400" dirty="0">
                <a:latin typeface="+mn-ea"/>
              </a:rPr>
              <a:t>）；</a:t>
            </a:r>
            <a:endParaRPr lang="en-US" altLang="zh-CN" sz="1400" dirty="0">
              <a:latin typeface="+mn-ea"/>
            </a:endParaRPr>
          </a:p>
          <a:p>
            <a:pPr algn="l">
              <a:defRPr/>
            </a:pPr>
            <a:r>
              <a:rPr lang="zh-CN" altLang="en-US" sz="1400" dirty="0">
                <a:latin typeface="+mn-ea"/>
              </a:rPr>
              <a:t>输    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300ADC</a:t>
            </a:r>
            <a:r>
              <a:rPr lang="zh-CN" altLang="en-US" sz="1400" dirty="0">
                <a:latin typeface="+mn-ea"/>
              </a:rPr>
              <a:t>；       输出：</a:t>
            </a:r>
            <a:r>
              <a:rPr lang="en-US" altLang="zh-CN" sz="1400" dirty="0">
                <a:latin typeface="+mn-ea"/>
              </a:rPr>
              <a:t>0</a:t>
            </a:r>
            <a:r>
              <a:rPr lang="zh-CN" altLang="en-US" sz="1400" dirty="0">
                <a:latin typeface="+mn-ea"/>
              </a:rPr>
              <a:t>～</a:t>
            </a:r>
            <a:r>
              <a:rPr lang="en-US" altLang="zh-CN" sz="1400" dirty="0">
                <a:latin typeface="+mn-ea"/>
              </a:rPr>
              <a:t>20mADC</a:t>
            </a:r>
            <a:r>
              <a:rPr lang="zh-CN" altLang="en-US" sz="1400" dirty="0">
                <a:latin typeface="+mn-ea"/>
              </a:rPr>
              <a:t>、</a:t>
            </a:r>
            <a:r>
              <a:rPr lang="en-US" altLang="zh-CN" sz="1400" dirty="0">
                <a:latin typeface="+mn-ea"/>
              </a:rPr>
              <a:t>4</a:t>
            </a:r>
            <a:r>
              <a:rPr lang="zh-CN" altLang="en-US" sz="1400" dirty="0">
                <a:latin typeface="+mn-ea"/>
              </a:rPr>
              <a:t>～</a:t>
            </a:r>
            <a:r>
              <a:rPr lang="en-US" altLang="zh-CN" sz="1400" dirty="0">
                <a:latin typeface="+mn-ea"/>
              </a:rPr>
              <a:t>20mADC</a:t>
            </a:r>
            <a:r>
              <a:rPr lang="zh-CN" altLang="en-US" sz="1400" dirty="0">
                <a:latin typeface="+mn-ea"/>
              </a:rPr>
              <a:t>、</a:t>
            </a:r>
            <a:r>
              <a:rPr lang="en-US" altLang="zh-CN" sz="1400" dirty="0">
                <a:latin typeface="+mn-ea"/>
              </a:rPr>
              <a:t>0</a:t>
            </a:r>
            <a:r>
              <a:rPr lang="zh-CN" altLang="en-US" sz="1400" dirty="0">
                <a:latin typeface="+mn-ea"/>
              </a:rPr>
              <a:t>～</a:t>
            </a:r>
            <a:r>
              <a:rPr lang="en-US" altLang="zh-CN" sz="1400" dirty="0">
                <a:latin typeface="+mn-ea"/>
              </a:rPr>
              <a:t>10VDC</a:t>
            </a:r>
            <a:r>
              <a:rPr lang="zh-CN" altLang="en-US" sz="1400" dirty="0">
                <a:latin typeface="+mn-ea"/>
              </a:rPr>
              <a:t>、</a:t>
            </a:r>
            <a:r>
              <a:rPr lang="en-US" altLang="zh-CN" sz="1400" dirty="0">
                <a:latin typeface="+mn-ea"/>
              </a:rPr>
              <a:t>0</a:t>
            </a:r>
            <a:r>
              <a:rPr lang="zh-CN" altLang="en-US" sz="1400" dirty="0">
                <a:latin typeface="+mn-ea"/>
              </a:rPr>
              <a:t>～</a:t>
            </a:r>
            <a:r>
              <a:rPr lang="en-US" altLang="zh-CN" sz="1400" dirty="0">
                <a:latin typeface="+mn-ea"/>
              </a:rPr>
              <a:t>5VDC</a:t>
            </a:r>
            <a:r>
              <a:rPr lang="zh-CN" altLang="en-US" sz="1400" dirty="0">
                <a:latin typeface="+mn-ea"/>
              </a:rPr>
              <a:t>、特殊输出；</a:t>
            </a:r>
          </a:p>
        </p:txBody>
      </p:sp>
      <p:grpSp>
        <p:nvGrpSpPr>
          <p:cNvPr id="47108" name="组合 1"/>
          <p:cNvGrpSpPr>
            <a:grpSpLocks/>
          </p:cNvGrpSpPr>
          <p:nvPr/>
        </p:nvGrpSpPr>
        <p:grpSpPr bwMode="auto">
          <a:xfrm>
            <a:off x="250825" y="2135188"/>
            <a:ext cx="2952750" cy="342900"/>
            <a:chOff x="3343275" y="2171700"/>
            <a:chExt cx="5174949" cy="527050"/>
          </a:xfrm>
        </p:grpSpPr>
        <p:pic>
          <p:nvPicPr>
            <p:cNvPr id="47113"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路直流电流变隔传感器</a:t>
              </a:r>
              <a:endParaRPr lang="zh-CN" altLang="en-US" sz="1600" b="1" dirty="0" smtClean="0">
                <a:solidFill>
                  <a:schemeClr val="bg1"/>
                </a:solidFill>
                <a:latin typeface="黑体" pitchFamily="2" charset="-122"/>
                <a:ea typeface="黑体" pitchFamily="2" charset="-122"/>
              </a:endParaRPr>
            </a:p>
          </p:txBody>
        </p:sp>
      </p:grpSp>
      <p:grpSp>
        <p:nvGrpSpPr>
          <p:cNvPr id="47109" name="组合 1"/>
          <p:cNvGrpSpPr>
            <a:grpSpLocks/>
          </p:cNvGrpSpPr>
          <p:nvPr/>
        </p:nvGrpSpPr>
        <p:grpSpPr bwMode="auto">
          <a:xfrm>
            <a:off x="250825" y="1557338"/>
            <a:ext cx="2736850" cy="360362"/>
            <a:chOff x="3343275" y="2171700"/>
            <a:chExt cx="5924810" cy="586002"/>
          </a:xfrm>
        </p:grpSpPr>
        <p:pic>
          <p:nvPicPr>
            <p:cNvPr id="47111"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12"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电流：交流、直流（七）</a:t>
              </a:r>
              <a:endParaRPr lang="zh-CN" altLang="en-US" sz="1600" b="1">
                <a:solidFill>
                  <a:schemeClr val="bg1"/>
                </a:solidFill>
                <a:latin typeface="黑体" pitchFamily="2" charset="-122"/>
                <a:ea typeface="黑体" pitchFamily="2" charset="-122"/>
              </a:endParaRPr>
            </a:p>
          </p:txBody>
        </p:sp>
      </p:grpSp>
      <p:pic>
        <p:nvPicPr>
          <p:cNvPr id="4711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1700" y="2636838"/>
            <a:ext cx="1346200"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21605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3uS</a:t>
            </a:r>
            <a:r>
              <a:rPr lang="zh-CN" altLang="en-US" sz="1400" dirty="0">
                <a:latin typeface="+mn-ea"/>
              </a:rPr>
              <a:t>；                 </a:t>
            </a:r>
          </a:p>
          <a:p>
            <a:pPr algn="l">
              <a:defRPr/>
            </a:pPr>
            <a:r>
              <a:rPr lang="zh-CN" altLang="en-US" sz="1400" dirty="0">
                <a:latin typeface="+mn-ea"/>
              </a:rPr>
              <a:t>线性范围：</a:t>
            </a:r>
            <a:r>
              <a:rPr lang="en-US" altLang="zh-CN" sz="1400" dirty="0">
                <a:latin typeface="+mn-ea"/>
              </a:rPr>
              <a:t>0-120%</a:t>
            </a:r>
            <a:r>
              <a:rPr lang="zh-CN" altLang="en-US" sz="1400" dirty="0">
                <a:latin typeface="+mn-ea"/>
              </a:rPr>
              <a:t>；</a:t>
            </a:r>
            <a:endParaRPr lang="en-US" altLang="zh-CN" sz="1400" dirty="0">
              <a:latin typeface="+mn-ea"/>
            </a:endParaRPr>
          </a:p>
          <a:p>
            <a:pPr algn="l">
              <a:defRPr/>
            </a:pPr>
            <a:r>
              <a:rPr lang="zh-CN" altLang="en-US" sz="1400" dirty="0">
                <a:latin typeface="+mn-ea"/>
              </a:rPr>
              <a:t>相对线性精度：≤</a:t>
            </a:r>
            <a:r>
              <a:rPr lang="en-US" altLang="zh-CN" sz="1400" dirty="0">
                <a:latin typeface="+mn-ea"/>
              </a:rPr>
              <a:t>1.0%</a:t>
            </a:r>
            <a:r>
              <a:rPr lang="zh-CN" altLang="en-US" sz="1400" dirty="0">
                <a:latin typeface="+mn-ea"/>
              </a:rPr>
              <a:t>；   </a:t>
            </a:r>
          </a:p>
          <a:p>
            <a:pPr algn="l">
              <a:defRPr/>
            </a:pPr>
            <a:r>
              <a:rPr lang="zh-CN" altLang="en-US" sz="1400" dirty="0">
                <a:latin typeface="+mn-ea"/>
              </a:rPr>
              <a:t>温漂系数：≤</a:t>
            </a:r>
            <a:r>
              <a:rPr lang="en-US" altLang="zh-CN" sz="1400" dirty="0">
                <a:latin typeface="+mn-ea"/>
              </a:rPr>
              <a:t>500ppm/℃</a:t>
            </a:r>
            <a:r>
              <a:rPr lang="zh-CN" altLang="en-US" sz="1400" dirty="0">
                <a:latin typeface="+mn-ea"/>
              </a:rPr>
              <a:t>；</a:t>
            </a:r>
            <a:endParaRPr lang="en-US" altLang="zh-CN" sz="1400" dirty="0">
              <a:latin typeface="+mn-ea"/>
            </a:endParaRPr>
          </a:p>
          <a:p>
            <a:pPr algn="l">
              <a:defRPr/>
            </a:pPr>
            <a:r>
              <a:rPr lang="zh-CN" altLang="en-US" sz="1400" dirty="0">
                <a:latin typeface="+mn-ea"/>
              </a:rPr>
              <a:t>隔离耐压：≥</a:t>
            </a:r>
            <a:r>
              <a:rPr lang="en-US" altLang="zh-CN" sz="1400" dirty="0">
                <a:latin typeface="+mn-ea"/>
              </a:rPr>
              <a:t>2.5KVDc</a:t>
            </a:r>
            <a:r>
              <a:rPr lang="zh-CN" altLang="en-US" sz="1400" dirty="0">
                <a:latin typeface="+mn-ea"/>
              </a:rPr>
              <a:t> ；</a:t>
            </a:r>
            <a:endParaRPr lang="en-US" altLang="zh-CN" sz="1400" dirty="0">
              <a:latin typeface="+mn-ea"/>
            </a:endParaRPr>
          </a:p>
          <a:p>
            <a:pPr algn="l">
              <a:defRPr/>
            </a:pPr>
            <a:r>
              <a:rPr lang="zh-CN" altLang="en-US" sz="1400" dirty="0">
                <a:latin typeface="+mn-ea"/>
              </a:rPr>
              <a:t>输入过载能力：</a:t>
            </a:r>
            <a:r>
              <a:rPr lang="en-US" altLang="zh-CN" sz="1400" dirty="0">
                <a:latin typeface="+mn-ea"/>
              </a:rPr>
              <a:t>2</a:t>
            </a:r>
            <a:r>
              <a:rPr lang="zh-CN" altLang="en-US" sz="1400" dirty="0">
                <a:latin typeface="+mn-ea"/>
              </a:rPr>
              <a:t>倍输入，持续</a:t>
            </a:r>
            <a:r>
              <a:rPr lang="en-US" altLang="zh-CN" sz="1400" dirty="0">
                <a:latin typeface="+mn-ea"/>
              </a:rPr>
              <a:t>5S</a:t>
            </a:r>
            <a:r>
              <a:rPr lang="zh-CN" altLang="en-US" sz="1400" dirty="0">
                <a:latin typeface="+mn-ea"/>
              </a:rPr>
              <a:t>；</a:t>
            </a:r>
            <a:endParaRPr lang="en-US" altLang="zh-CN" sz="1400" dirty="0">
              <a:latin typeface="+mn-ea"/>
            </a:endParaRPr>
          </a:p>
          <a:p>
            <a:pPr algn="l">
              <a:defRPr/>
            </a:pPr>
            <a:r>
              <a:rPr lang="zh-CN" altLang="en-US" sz="1400" dirty="0">
                <a:latin typeface="+mn-ea"/>
              </a:rPr>
              <a:t>输入：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20ADC</a:t>
            </a:r>
            <a:r>
              <a:rPr lang="zh-CN" altLang="en-US" sz="1400" dirty="0">
                <a:latin typeface="+mn-ea"/>
              </a:rPr>
              <a:t>； 输出：</a:t>
            </a:r>
            <a:r>
              <a:rPr lang="en-US" altLang="zh-CN" sz="1400" dirty="0">
                <a:latin typeface="+mn-ea"/>
              </a:rPr>
              <a:t>0-2VDc</a:t>
            </a:r>
            <a:r>
              <a:rPr lang="zh-CN" altLang="en-US" sz="1400" dirty="0">
                <a:latin typeface="+mn-ea"/>
              </a:rPr>
              <a:t>；或  输入：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10ADC</a:t>
            </a:r>
            <a:r>
              <a:rPr lang="zh-CN" altLang="en-US" sz="1400" dirty="0">
                <a:latin typeface="+mn-ea"/>
              </a:rPr>
              <a:t>； 输出：</a:t>
            </a:r>
            <a:r>
              <a:rPr lang="en-US" altLang="zh-CN" sz="1400" dirty="0">
                <a:latin typeface="+mn-ea"/>
              </a:rPr>
              <a:t>0-1.5VDc</a:t>
            </a:r>
            <a:r>
              <a:rPr lang="zh-CN" altLang="en-US" sz="1400" dirty="0">
                <a:latin typeface="+mn-ea"/>
              </a:rPr>
              <a:t>；</a:t>
            </a:r>
          </a:p>
          <a:p>
            <a:pPr algn="l">
              <a:defRPr/>
            </a:pPr>
            <a:endParaRPr lang="zh-CN" altLang="en-US" sz="1400" dirty="0">
              <a:latin typeface="+mn-ea"/>
            </a:endParaRPr>
          </a:p>
        </p:txBody>
      </p:sp>
      <p:grpSp>
        <p:nvGrpSpPr>
          <p:cNvPr id="48132" name="组合 1"/>
          <p:cNvGrpSpPr>
            <a:grpSpLocks/>
          </p:cNvGrpSpPr>
          <p:nvPr/>
        </p:nvGrpSpPr>
        <p:grpSpPr bwMode="auto">
          <a:xfrm>
            <a:off x="250825" y="2135188"/>
            <a:ext cx="2952750" cy="342900"/>
            <a:chOff x="3343275" y="2171700"/>
            <a:chExt cx="5174949" cy="527050"/>
          </a:xfrm>
        </p:grpSpPr>
        <p:pic>
          <p:nvPicPr>
            <p:cNvPr id="48137"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路直流电流变隔传感器</a:t>
              </a:r>
              <a:endParaRPr lang="zh-CN" altLang="en-US" sz="1600" b="1" dirty="0" smtClean="0">
                <a:solidFill>
                  <a:schemeClr val="bg1"/>
                </a:solidFill>
                <a:latin typeface="黑体" pitchFamily="2" charset="-122"/>
                <a:ea typeface="黑体" pitchFamily="2" charset="-122"/>
              </a:endParaRPr>
            </a:p>
          </p:txBody>
        </p:sp>
      </p:grpSp>
      <p:grpSp>
        <p:nvGrpSpPr>
          <p:cNvPr id="48133" name="组合 1"/>
          <p:cNvGrpSpPr>
            <a:grpSpLocks/>
          </p:cNvGrpSpPr>
          <p:nvPr/>
        </p:nvGrpSpPr>
        <p:grpSpPr bwMode="auto">
          <a:xfrm>
            <a:off x="250825" y="1557338"/>
            <a:ext cx="2736850" cy="360362"/>
            <a:chOff x="3343275" y="2171700"/>
            <a:chExt cx="5924810" cy="586002"/>
          </a:xfrm>
        </p:grpSpPr>
        <p:pic>
          <p:nvPicPr>
            <p:cNvPr id="48135"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6"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电流：交流、直流（八）</a:t>
              </a:r>
              <a:endParaRPr lang="zh-CN" altLang="en-US" sz="1600" b="1">
                <a:solidFill>
                  <a:schemeClr val="bg1"/>
                </a:solidFill>
                <a:latin typeface="黑体" pitchFamily="2" charset="-122"/>
                <a:ea typeface="黑体" pitchFamily="2" charset="-122"/>
              </a:endParaRPr>
            </a:p>
          </p:txBody>
        </p:sp>
      </p:grpSp>
      <p:pic>
        <p:nvPicPr>
          <p:cNvPr id="481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5963" y="2636838"/>
            <a:ext cx="2036762"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0713"/>
            <a:ext cx="8507413" cy="21605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+70℃</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+70℃</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200 </a:t>
            </a:r>
            <a:r>
              <a:rPr lang="en-US" altLang="zh-CN" sz="1400" dirty="0" err="1">
                <a:latin typeface="+mn-ea"/>
              </a:rPr>
              <a:t>mS</a:t>
            </a:r>
            <a:r>
              <a:rPr lang="zh-CN" altLang="en-US" sz="1400" dirty="0">
                <a:latin typeface="+mn-ea"/>
              </a:rPr>
              <a:t>；                 </a:t>
            </a:r>
          </a:p>
          <a:p>
            <a:pPr algn="l">
              <a:defRPr/>
            </a:pPr>
            <a:r>
              <a:rPr lang="zh-CN" altLang="en-US" sz="1400" dirty="0">
                <a:latin typeface="+mn-ea"/>
              </a:rPr>
              <a:t>输出纹波：≤</a:t>
            </a:r>
            <a:r>
              <a:rPr lang="en-US" altLang="zh-CN" sz="1400" dirty="0">
                <a:latin typeface="+mn-ea"/>
              </a:rPr>
              <a:t>10mV</a:t>
            </a:r>
            <a:r>
              <a:rPr lang="zh-CN" altLang="en-US" sz="1400" dirty="0">
                <a:latin typeface="+mn-ea"/>
              </a:rPr>
              <a:t>；   </a:t>
            </a:r>
          </a:p>
          <a:p>
            <a:pPr algn="l">
              <a:defRPr/>
            </a:pPr>
            <a:r>
              <a:rPr lang="zh-CN" altLang="en-US" sz="1400" dirty="0">
                <a:latin typeface="+mn-ea"/>
              </a:rPr>
              <a:t>浪涌冲击抗扰度：电源端口三级</a:t>
            </a:r>
            <a:r>
              <a:rPr lang="en-US" altLang="zh-CN" sz="1400" dirty="0">
                <a:latin typeface="+mn-ea"/>
              </a:rPr>
              <a:t>±2KV(L-N/2Ω/</a:t>
            </a:r>
            <a:r>
              <a:rPr lang="zh-CN" altLang="en-US" sz="1400" dirty="0">
                <a:latin typeface="+mn-ea"/>
              </a:rPr>
              <a:t>综合波</a:t>
            </a:r>
            <a:r>
              <a:rPr lang="en-US" altLang="zh-CN" sz="1400" dirty="0">
                <a:latin typeface="+mn-ea"/>
              </a:rPr>
              <a:t>)  </a:t>
            </a:r>
          </a:p>
          <a:p>
            <a:pPr algn="l">
              <a:defRPr/>
            </a:pPr>
            <a:r>
              <a:rPr lang="en-US" altLang="zh-CN" sz="1400" dirty="0">
                <a:latin typeface="+mn-ea"/>
              </a:rPr>
              <a:t>                </a:t>
            </a:r>
            <a:r>
              <a:rPr lang="zh-CN" altLang="en-US" sz="1400" dirty="0">
                <a:latin typeface="+mn-ea"/>
              </a:rPr>
              <a:t>模拟</a:t>
            </a:r>
            <a:r>
              <a:rPr lang="en-US" altLang="zh-CN" sz="1400" dirty="0">
                <a:latin typeface="+mn-ea"/>
              </a:rPr>
              <a:t>I/O</a:t>
            </a:r>
            <a:r>
              <a:rPr lang="zh-CN" altLang="en-US" sz="1400" dirty="0">
                <a:latin typeface="+mn-ea"/>
              </a:rPr>
              <a:t>口三级</a:t>
            </a:r>
            <a:r>
              <a:rPr lang="en-US" altLang="zh-CN" sz="1400" dirty="0">
                <a:latin typeface="+mn-ea"/>
              </a:rPr>
              <a:t>±1KV (L-N/40Ω/</a:t>
            </a:r>
            <a:r>
              <a:rPr lang="zh-CN" altLang="en-US" sz="1400" dirty="0">
                <a:latin typeface="+mn-ea"/>
              </a:rPr>
              <a:t>综合波</a:t>
            </a:r>
            <a:r>
              <a:rPr lang="en-US" altLang="zh-CN" sz="1400" dirty="0">
                <a:latin typeface="+mn-ea"/>
              </a:rPr>
              <a:t>)</a:t>
            </a:r>
            <a:r>
              <a:rPr lang="zh-CN" altLang="en-US" sz="1400" dirty="0">
                <a:latin typeface="+mn-ea"/>
              </a:rPr>
              <a:t>；</a:t>
            </a:r>
          </a:p>
          <a:p>
            <a:pPr algn="l">
              <a:defRPr/>
            </a:pPr>
            <a:r>
              <a:rPr lang="zh-CN" altLang="en-US" sz="1400" dirty="0">
                <a:latin typeface="+mn-ea"/>
              </a:rPr>
              <a:t>脉冲群抗扰度：输入</a:t>
            </a:r>
            <a:r>
              <a:rPr lang="en-US" altLang="zh-CN" sz="1400" dirty="0">
                <a:latin typeface="+mn-ea"/>
              </a:rPr>
              <a:t>/</a:t>
            </a:r>
            <a:r>
              <a:rPr lang="zh-CN" altLang="en-US" sz="1400" dirty="0">
                <a:latin typeface="+mn-ea"/>
              </a:rPr>
              <a:t>输出</a:t>
            </a:r>
            <a:r>
              <a:rPr lang="en-US" altLang="zh-CN" sz="1400" dirty="0">
                <a:latin typeface="+mn-ea"/>
              </a:rPr>
              <a:t>/</a:t>
            </a:r>
            <a:r>
              <a:rPr lang="zh-CN" altLang="en-US" sz="1400" dirty="0">
                <a:latin typeface="+mn-ea"/>
              </a:rPr>
              <a:t>电源端口</a:t>
            </a:r>
            <a:r>
              <a:rPr lang="en-US" altLang="zh-CN" sz="1400" dirty="0">
                <a:latin typeface="+mn-ea"/>
              </a:rPr>
              <a:t>±1KV </a:t>
            </a:r>
          </a:p>
          <a:p>
            <a:pPr algn="l">
              <a:defRPr/>
            </a:pPr>
            <a:r>
              <a:rPr lang="zh-CN" altLang="en-US" sz="1400" dirty="0">
                <a:latin typeface="+mn-ea"/>
              </a:rPr>
              <a:t>输入过载能力：</a:t>
            </a:r>
            <a:r>
              <a:rPr lang="en-US" altLang="zh-CN" sz="1400" dirty="0">
                <a:latin typeface="+mn-ea"/>
              </a:rPr>
              <a:t>2</a:t>
            </a:r>
            <a:r>
              <a:rPr lang="zh-CN" altLang="en-US" sz="1400" dirty="0">
                <a:latin typeface="+mn-ea"/>
              </a:rPr>
              <a:t>倍额定输入值；</a:t>
            </a:r>
            <a:endParaRPr lang="en-US" altLang="zh-CN" sz="1400" dirty="0">
              <a:latin typeface="+mn-ea"/>
            </a:endParaRPr>
          </a:p>
          <a:p>
            <a:pPr algn="l">
              <a:defRPr/>
            </a:pPr>
            <a:r>
              <a:rPr lang="zh-CN" altLang="en-US" sz="1400" dirty="0">
                <a:latin typeface="+mn-ea"/>
              </a:rPr>
              <a:t>输    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500VDC</a:t>
            </a:r>
            <a:r>
              <a:rPr lang="zh-CN" altLang="en-US" sz="1400" dirty="0">
                <a:latin typeface="+mn-ea"/>
              </a:rPr>
              <a:t>；       输出：</a:t>
            </a:r>
            <a:r>
              <a:rPr lang="en-US" altLang="zh-CN" sz="1400" dirty="0">
                <a:latin typeface="+mn-ea"/>
              </a:rPr>
              <a:t>0</a:t>
            </a:r>
            <a:r>
              <a:rPr lang="zh-CN" altLang="en-US" sz="1400" dirty="0">
                <a:latin typeface="+mn-ea"/>
              </a:rPr>
              <a:t>～</a:t>
            </a:r>
            <a:r>
              <a:rPr lang="en-US" altLang="zh-CN" sz="1400" dirty="0">
                <a:latin typeface="+mn-ea"/>
              </a:rPr>
              <a:t>20mADC</a:t>
            </a:r>
            <a:r>
              <a:rPr lang="zh-CN" altLang="en-US" sz="1400" dirty="0">
                <a:latin typeface="+mn-ea"/>
              </a:rPr>
              <a:t>、</a:t>
            </a:r>
            <a:r>
              <a:rPr lang="en-US" altLang="zh-CN" sz="1400" dirty="0">
                <a:latin typeface="+mn-ea"/>
              </a:rPr>
              <a:t>4</a:t>
            </a:r>
            <a:r>
              <a:rPr lang="zh-CN" altLang="en-US" sz="1400" dirty="0">
                <a:latin typeface="+mn-ea"/>
              </a:rPr>
              <a:t>～</a:t>
            </a:r>
            <a:r>
              <a:rPr lang="en-US" altLang="zh-CN" sz="1400" dirty="0">
                <a:latin typeface="+mn-ea"/>
              </a:rPr>
              <a:t>20mADC</a:t>
            </a:r>
            <a:r>
              <a:rPr lang="zh-CN" altLang="en-US" sz="1400" dirty="0">
                <a:latin typeface="+mn-ea"/>
              </a:rPr>
              <a:t>、</a:t>
            </a:r>
            <a:r>
              <a:rPr lang="en-US" altLang="zh-CN" sz="1400" dirty="0">
                <a:latin typeface="+mn-ea"/>
              </a:rPr>
              <a:t>0</a:t>
            </a:r>
            <a:r>
              <a:rPr lang="zh-CN" altLang="en-US" sz="1400" dirty="0">
                <a:latin typeface="+mn-ea"/>
              </a:rPr>
              <a:t>～</a:t>
            </a:r>
            <a:r>
              <a:rPr lang="en-US" altLang="zh-CN" sz="1400" dirty="0">
                <a:latin typeface="+mn-ea"/>
              </a:rPr>
              <a:t>10VDC</a:t>
            </a:r>
            <a:r>
              <a:rPr lang="zh-CN" altLang="en-US" sz="1400" dirty="0">
                <a:latin typeface="+mn-ea"/>
              </a:rPr>
              <a:t>、</a:t>
            </a:r>
            <a:r>
              <a:rPr lang="en-US" altLang="zh-CN" sz="1400" dirty="0">
                <a:latin typeface="+mn-ea"/>
              </a:rPr>
              <a:t>0</a:t>
            </a:r>
            <a:r>
              <a:rPr lang="zh-CN" altLang="en-US" sz="1400" dirty="0">
                <a:latin typeface="+mn-ea"/>
              </a:rPr>
              <a:t>～</a:t>
            </a:r>
            <a:r>
              <a:rPr lang="en-US" altLang="zh-CN" sz="1400" dirty="0">
                <a:latin typeface="+mn-ea"/>
              </a:rPr>
              <a:t>5VDC</a:t>
            </a:r>
            <a:r>
              <a:rPr lang="zh-CN" altLang="en-US" sz="1400" dirty="0">
                <a:latin typeface="+mn-ea"/>
              </a:rPr>
              <a:t>、特殊输出；</a:t>
            </a:r>
          </a:p>
          <a:p>
            <a:pPr algn="l">
              <a:defRPr/>
            </a:pPr>
            <a:endParaRPr lang="zh-CN" altLang="en-US" sz="1400" dirty="0">
              <a:latin typeface="+mn-ea"/>
            </a:endParaRPr>
          </a:p>
        </p:txBody>
      </p:sp>
      <p:grpSp>
        <p:nvGrpSpPr>
          <p:cNvPr id="49156" name="组合 1"/>
          <p:cNvGrpSpPr>
            <a:grpSpLocks/>
          </p:cNvGrpSpPr>
          <p:nvPr/>
        </p:nvGrpSpPr>
        <p:grpSpPr bwMode="auto">
          <a:xfrm>
            <a:off x="250825" y="2135188"/>
            <a:ext cx="2952750" cy="342900"/>
            <a:chOff x="3343275" y="2171700"/>
            <a:chExt cx="5174949" cy="527050"/>
          </a:xfrm>
        </p:grpSpPr>
        <p:pic>
          <p:nvPicPr>
            <p:cNvPr id="49161"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路直流电压变隔传感器</a:t>
              </a:r>
              <a:endParaRPr lang="zh-CN" altLang="en-US" sz="1600" b="1" dirty="0" smtClean="0">
                <a:solidFill>
                  <a:schemeClr val="bg1"/>
                </a:solidFill>
                <a:latin typeface="黑体" pitchFamily="2" charset="-122"/>
                <a:ea typeface="黑体" pitchFamily="2" charset="-122"/>
              </a:endParaRPr>
            </a:p>
          </p:txBody>
        </p:sp>
      </p:grpSp>
      <p:grpSp>
        <p:nvGrpSpPr>
          <p:cNvPr id="49157" name="组合 1"/>
          <p:cNvGrpSpPr>
            <a:grpSpLocks/>
          </p:cNvGrpSpPr>
          <p:nvPr/>
        </p:nvGrpSpPr>
        <p:grpSpPr bwMode="auto">
          <a:xfrm>
            <a:off x="250825" y="1557338"/>
            <a:ext cx="2089150" cy="360362"/>
            <a:chOff x="3343275" y="2171700"/>
            <a:chExt cx="5924810" cy="586002"/>
          </a:xfrm>
        </p:grpSpPr>
        <p:pic>
          <p:nvPicPr>
            <p:cNvPr id="49159"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0"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电压：直流（一）</a:t>
              </a:r>
              <a:endParaRPr lang="zh-CN" altLang="en-US" sz="1600" b="1">
                <a:solidFill>
                  <a:schemeClr val="bg1"/>
                </a:solidFill>
                <a:latin typeface="黑体" pitchFamily="2" charset="-122"/>
                <a:ea typeface="黑体" pitchFamily="2" charset="-122"/>
              </a:endParaRPr>
            </a:p>
          </p:txBody>
        </p:sp>
      </p:grpSp>
      <p:pic>
        <p:nvPicPr>
          <p:cNvPr id="4915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575" y="2636838"/>
            <a:ext cx="18351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1944687"/>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工作环境：温度：</a:t>
            </a:r>
            <a:r>
              <a:rPr lang="en-US" altLang="zh-CN" sz="1400" dirty="0">
                <a:latin typeface="+mn-ea"/>
              </a:rPr>
              <a:t>-55</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-55</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10 </a:t>
            </a:r>
            <a:r>
              <a:rPr lang="en-US" altLang="zh-CN" sz="1400" dirty="0" err="1">
                <a:latin typeface="+mn-ea"/>
              </a:rPr>
              <a:t>mS</a:t>
            </a:r>
            <a:r>
              <a:rPr lang="zh-CN" altLang="en-US" sz="1400" dirty="0">
                <a:latin typeface="+mn-ea"/>
              </a:rPr>
              <a:t>；                 </a:t>
            </a:r>
          </a:p>
          <a:p>
            <a:pPr algn="l">
              <a:defRPr/>
            </a:pPr>
            <a:r>
              <a:rPr lang="zh-CN" altLang="en-US" sz="1400" dirty="0">
                <a:latin typeface="+mn-ea"/>
              </a:rPr>
              <a:t>温    漂；</a:t>
            </a:r>
            <a:r>
              <a:rPr lang="en-US" altLang="zh-CN" sz="1400" dirty="0">
                <a:latin typeface="+mn-ea"/>
              </a:rPr>
              <a:t>100ppm/℃</a:t>
            </a:r>
            <a:r>
              <a:rPr lang="zh-CN" altLang="en-US" sz="1400" dirty="0">
                <a:latin typeface="+mn-ea"/>
              </a:rPr>
              <a:t>   </a:t>
            </a:r>
            <a:endParaRPr lang="en-US" altLang="zh-CN" sz="1400" dirty="0">
              <a:latin typeface="+mn-ea"/>
            </a:endParaRPr>
          </a:p>
          <a:p>
            <a:pPr algn="l">
              <a:defRPr/>
            </a:pPr>
            <a:r>
              <a:rPr lang="zh-CN" altLang="en-US" sz="1400" dirty="0">
                <a:latin typeface="+mn-ea"/>
              </a:rPr>
              <a:t>精度等级：</a:t>
            </a:r>
            <a:r>
              <a:rPr lang="en-US" altLang="zh-CN" sz="1400" dirty="0">
                <a:latin typeface="+mn-ea"/>
              </a:rPr>
              <a:t>1.0</a:t>
            </a:r>
            <a:r>
              <a:rPr lang="zh-CN" altLang="en-US" sz="1400" dirty="0">
                <a:latin typeface="+mn-ea"/>
              </a:rPr>
              <a:t>级</a:t>
            </a:r>
            <a:endParaRPr lang="en-US" altLang="zh-CN" sz="1400" dirty="0">
              <a:latin typeface="+mn-ea"/>
            </a:endParaRPr>
          </a:p>
          <a:p>
            <a:pPr algn="l">
              <a:defRPr/>
            </a:pPr>
            <a:r>
              <a:rPr lang="zh-CN" altLang="en-US" sz="1400" dirty="0">
                <a:latin typeface="+mn-ea"/>
              </a:rPr>
              <a:t>隔离耐压：输入与输出引脚之间</a:t>
            </a:r>
            <a:r>
              <a:rPr lang="en-US" altLang="zh-CN" sz="1400" dirty="0">
                <a:latin typeface="+mn-ea"/>
              </a:rPr>
              <a:t>DC1.5kV,1min</a:t>
            </a:r>
            <a:r>
              <a:rPr lang="zh-CN" altLang="en-US" sz="1400" dirty="0">
                <a:latin typeface="+mn-ea"/>
              </a:rPr>
              <a:t>；</a:t>
            </a:r>
          </a:p>
          <a:p>
            <a:pPr algn="l">
              <a:defRPr/>
            </a:pPr>
            <a:r>
              <a:rPr lang="zh-CN" altLang="en-US" sz="1400" dirty="0">
                <a:latin typeface="+mn-ea"/>
              </a:rPr>
              <a:t>输入过载能力：</a:t>
            </a:r>
            <a:r>
              <a:rPr lang="en-US" altLang="zh-CN" sz="1400" dirty="0">
                <a:latin typeface="+mn-ea"/>
              </a:rPr>
              <a:t>2</a:t>
            </a:r>
            <a:r>
              <a:rPr lang="zh-CN" altLang="en-US" sz="1400" dirty="0">
                <a:latin typeface="+mn-ea"/>
              </a:rPr>
              <a:t>倍额定输入值；</a:t>
            </a:r>
            <a:endParaRPr lang="en-US" altLang="zh-CN" sz="1400" dirty="0">
              <a:latin typeface="+mn-ea"/>
            </a:endParaRPr>
          </a:p>
          <a:p>
            <a:pPr algn="l">
              <a:defRPr/>
            </a:pPr>
            <a:r>
              <a:rPr lang="zh-CN" altLang="en-US" sz="1400" dirty="0">
                <a:latin typeface="+mn-ea"/>
              </a:rPr>
              <a:t>输    入：</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±400VDC</a:t>
            </a:r>
            <a:r>
              <a:rPr lang="zh-CN" altLang="en-US" sz="1400" dirty="0">
                <a:latin typeface="+mn-ea"/>
              </a:rPr>
              <a:t>；       输出：</a:t>
            </a:r>
            <a:r>
              <a:rPr lang="en-US" altLang="zh-CN" sz="1400" dirty="0">
                <a:latin typeface="+mn-ea"/>
              </a:rPr>
              <a:t> 0</a:t>
            </a:r>
            <a:r>
              <a:rPr lang="zh-CN" altLang="en-US" sz="1400" dirty="0">
                <a:solidFill>
                  <a:srgbClr val="000000"/>
                </a:solidFill>
                <a:latin typeface="宋体" pitchFamily="2" charset="-122"/>
              </a:rPr>
              <a:t>～</a:t>
            </a:r>
            <a:r>
              <a:rPr lang="en-US" altLang="zh-CN" sz="1400">
                <a:latin typeface="+mn-ea"/>
              </a:rPr>
              <a:t>±5VDC </a:t>
            </a:r>
            <a:r>
              <a:rPr lang="zh-CN" altLang="en-US" sz="1400" dirty="0">
                <a:latin typeface="+mn-ea"/>
              </a:rPr>
              <a:t>、</a:t>
            </a:r>
            <a:r>
              <a:rPr lang="en-US" altLang="zh-CN" sz="1400" dirty="0">
                <a:latin typeface="+mn-ea"/>
              </a:rPr>
              <a:t>0</a:t>
            </a:r>
            <a:r>
              <a:rPr lang="zh-CN" altLang="en-US" sz="1400" dirty="0">
                <a:solidFill>
                  <a:srgbClr val="000000"/>
                </a:solidFill>
                <a:latin typeface="宋体" pitchFamily="2" charset="-122"/>
              </a:rPr>
              <a:t>～</a:t>
            </a:r>
            <a:r>
              <a:rPr lang="en-US" altLang="zh-CN" sz="1400" dirty="0">
                <a:latin typeface="+mn-ea"/>
              </a:rPr>
              <a:t>±10VDC </a:t>
            </a:r>
            <a:r>
              <a:rPr lang="zh-CN" altLang="en-US" sz="1400" dirty="0">
                <a:latin typeface="+mn-ea"/>
              </a:rPr>
              <a:t>；</a:t>
            </a:r>
            <a:endParaRPr lang="en-US" altLang="zh-CN" sz="1400" dirty="0">
              <a:latin typeface="+mn-ea"/>
            </a:endParaRPr>
          </a:p>
        </p:txBody>
      </p:sp>
      <p:grpSp>
        <p:nvGrpSpPr>
          <p:cNvPr id="50180" name="组合 1"/>
          <p:cNvGrpSpPr>
            <a:grpSpLocks/>
          </p:cNvGrpSpPr>
          <p:nvPr/>
        </p:nvGrpSpPr>
        <p:grpSpPr bwMode="auto">
          <a:xfrm>
            <a:off x="250825" y="2135188"/>
            <a:ext cx="2952750" cy="342900"/>
            <a:chOff x="3343275" y="2171700"/>
            <a:chExt cx="5174949" cy="527050"/>
          </a:xfrm>
        </p:grpSpPr>
        <p:pic>
          <p:nvPicPr>
            <p:cNvPr id="50185"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18717" y="2171700"/>
              <a:ext cx="4899507"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路直流电压变隔传感器</a:t>
              </a:r>
              <a:endParaRPr lang="zh-CN" altLang="en-US" sz="1600" b="1" dirty="0" smtClean="0">
                <a:solidFill>
                  <a:schemeClr val="bg1"/>
                </a:solidFill>
                <a:latin typeface="黑体" pitchFamily="2" charset="-122"/>
                <a:ea typeface="黑体" pitchFamily="2" charset="-122"/>
              </a:endParaRPr>
            </a:p>
          </p:txBody>
        </p:sp>
      </p:grpSp>
      <p:pic>
        <p:nvPicPr>
          <p:cNvPr id="50181"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9963" y="2674938"/>
            <a:ext cx="2124075" cy="150812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1">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50182" name="组合 1"/>
          <p:cNvGrpSpPr>
            <a:grpSpLocks/>
          </p:cNvGrpSpPr>
          <p:nvPr/>
        </p:nvGrpSpPr>
        <p:grpSpPr bwMode="auto">
          <a:xfrm>
            <a:off x="250825" y="1557338"/>
            <a:ext cx="2089150" cy="360362"/>
            <a:chOff x="3343275" y="2171700"/>
            <a:chExt cx="5924810" cy="586002"/>
          </a:xfrm>
        </p:grpSpPr>
        <p:pic>
          <p:nvPicPr>
            <p:cNvPr id="50183" name="Picture 15" descr="红色块2">
              <a:hlinkClick r:id="" action="ppaction://noactio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4"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电压：直流（二）</a:t>
              </a:r>
              <a:endParaRPr lang="zh-CN" altLang="en-US" sz="1600" b="1">
                <a:solidFill>
                  <a:schemeClr val="bg1"/>
                </a:solidFill>
                <a:latin typeface="黑体" pitchFamily="2" charset="-122"/>
                <a:ea typeface="黑体" pitchFamily="2" charset="-122"/>
              </a:endParaRPr>
            </a:p>
          </p:txBody>
        </p:sp>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产品介绍</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军工级、工业级</a:t>
            </a:r>
          </a:p>
        </p:txBody>
      </p:sp>
      <p:sp>
        <p:nvSpPr>
          <p:cNvPr id="22" name="AutoShape 49"/>
          <p:cNvSpPr>
            <a:spLocks noChangeArrowheads="1"/>
          </p:cNvSpPr>
          <p:nvPr/>
        </p:nvSpPr>
        <p:spPr bwMode="auto">
          <a:xfrm>
            <a:off x="250825" y="4437063"/>
            <a:ext cx="8507413" cy="2016125"/>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lstStyle/>
          <a:p>
            <a:pPr algn="l">
              <a:defRPr/>
            </a:pPr>
            <a:r>
              <a:rPr lang="zh-CN" altLang="en-US" sz="1400" dirty="0">
                <a:latin typeface="+mn-ea"/>
              </a:rPr>
              <a:t>内部采用数字化调校，无电位器调校技术 ，采用该技术优点：产品调试方便且产品输出不受外部机械</a:t>
            </a:r>
            <a:endParaRPr lang="en-US" altLang="zh-CN" sz="1400" dirty="0">
              <a:latin typeface="+mn-ea"/>
            </a:endParaRPr>
          </a:p>
          <a:p>
            <a:pPr algn="l">
              <a:defRPr/>
            </a:pPr>
            <a:r>
              <a:rPr lang="zh-CN" altLang="en-US" sz="1400" dirty="0">
                <a:latin typeface="+mn-ea"/>
              </a:rPr>
              <a:t>振动的影响，产品性能稳定。</a:t>
            </a:r>
            <a:endParaRPr lang="en-US" altLang="zh-CN" sz="1400" dirty="0">
              <a:latin typeface="+mn-ea"/>
            </a:endParaRPr>
          </a:p>
          <a:p>
            <a:pPr algn="l">
              <a:defRPr/>
            </a:pPr>
            <a:r>
              <a:rPr lang="zh-CN" altLang="en-US" sz="1400" dirty="0">
                <a:latin typeface="+mn-ea"/>
              </a:rPr>
              <a:t>工作环境：温度：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p>
          <a:p>
            <a:pPr algn="l">
              <a:defRPr/>
            </a:pPr>
            <a:r>
              <a:rPr lang="zh-CN" altLang="en-US" sz="1400" dirty="0">
                <a:latin typeface="+mn-ea"/>
              </a:rPr>
              <a:t>储存条件：温度：</a:t>
            </a:r>
            <a:r>
              <a:rPr lang="en-US" altLang="zh-CN" sz="1400" dirty="0">
                <a:latin typeface="+mn-ea"/>
              </a:rPr>
              <a:t>-40</a:t>
            </a:r>
            <a:r>
              <a:rPr lang="zh-CN" altLang="en-US" sz="1400" dirty="0">
                <a:solidFill>
                  <a:srgbClr val="000000"/>
                </a:solidFill>
                <a:latin typeface="宋体" pitchFamily="2" charset="-122"/>
              </a:rPr>
              <a:t>～</a:t>
            </a:r>
            <a:r>
              <a:rPr lang="en-US" altLang="zh-CN" sz="1400" dirty="0">
                <a:latin typeface="+mn-ea"/>
              </a:rPr>
              <a:t>+85℃</a:t>
            </a:r>
            <a:r>
              <a:rPr lang="zh-CN" altLang="en-US" sz="1400" dirty="0">
                <a:latin typeface="+mn-ea"/>
              </a:rPr>
              <a:t>；</a:t>
            </a:r>
            <a:r>
              <a:rPr lang="en-US" altLang="zh-CN" sz="1400" dirty="0">
                <a:latin typeface="+mn-ea"/>
              </a:rPr>
              <a:t>     </a:t>
            </a:r>
            <a:r>
              <a:rPr lang="zh-CN" altLang="en-US" sz="1400" dirty="0">
                <a:latin typeface="+mn-ea"/>
              </a:rPr>
              <a:t>湿度：≤</a:t>
            </a:r>
            <a:r>
              <a:rPr lang="en-US" altLang="zh-CN" sz="1400" dirty="0">
                <a:latin typeface="+mn-ea"/>
              </a:rPr>
              <a:t>95%(</a:t>
            </a:r>
            <a:r>
              <a:rPr lang="zh-CN" altLang="en-US" sz="1400" dirty="0">
                <a:latin typeface="+mn-ea"/>
              </a:rPr>
              <a:t>不结露</a:t>
            </a:r>
            <a:r>
              <a:rPr lang="en-US" altLang="zh-CN" sz="1400" dirty="0">
                <a:latin typeface="+mn-ea"/>
              </a:rPr>
              <a:t>)</a:t>
            </a:r>
            <a:r>
              <a:rPr lang="zh-CN" altLang="en-US" sz="1400" dirty="0">
                <a:latin typeface="+mn-ea"/>
              </a:rPr>
              <a:t>；</a:t>
            </a:r>
            <a:endParaRPr lang="en-US" altLang="zh-CN" sz="1400" dirty="0">
              <a:latin typeface="+mn-ea"/>
            </a:endParaRPr>
          </a:p>
          <a:p>
            <a:pPr algn="l">
              <a:defRPr/>
            </a:pPr>
            <a:r>
              <a:rPr lang="zh-CN" altLang="en-US" sz="1400" dirty="0">
                <a:latin typeface="+mn-ea"/>
              </a:rPr>
              <a:t>响应时间：≤</a:t>
            </a:r>
            <a:r>
              <a:rPr lang="en-US" altLang="zh-CN" sz="1400" dirty="0">
                <a:latin typeface="+mn-ea"/>
              </a:rPr>
              <a:t>500 </a:t>
            </a:r>
            <a:r>
              <a:rPr lang="en-US" altLang="zh-CN" sz="1400" dirty="0" err="1">
                <a:latin typeface="+mn-ea"/>
              </a:rPr>
              <a:t>mS</a:t>
            </a:r>
            <a:r>
              <a:rPr lang="zh-CN" altLang="en-US" sz="1400" dirty="0">
                <a:latin typeface="+mn-ea"/>
              </a:rPr>
              <a:t>； </a:t>
            </a:r>
            <a:endParaRPr lang="en-US" altLang="zh-CN" sz="1400" dirty="0">
              <a:latin typeface="+mn-ea"/>
            </a:endParaRPr>
          </a:p>
          <a:p>
            <a:pPr algn="l">
              <a:defRPr/>
            </a:pPr>
            <a:r>
              <a:rPr lang="zh-CN" altLang="en-US" sz="1400" dirty="0">
                <a:latin typeface="+mn-ea"/>
              </a:rPr>
              <a:t>精度等级：</a:t>
            </a:r>
            <a:r>
              <a:rPr lang="en-US" altLang="zh-CN" sz="1400" dirty="0">
                <a:latin typeface="+mn-ea"/>
              </a:rPr>
              <a:t>0.2</a:t>
            </a:r>
            <a:r>
              <a:rPr lang="zh-CN" altLang="en-US" sz="1400" dirty="0">
                <a:latin typeface="+mn-ea"/>
              </a:rPr>
              <a:t>级（</a:t>
            </a:r>
            <a:r>
              <a:rPr lang="en-US" altLang="zh-CN" sz="1400" dirty="0">
                <a:latin typeface="+mn-ea"/>
              </a:rPr>
              <a:t>0.4℃</a:t>
            </a:r>
            <a:r>
              <a:rPr lang="zh-CN" altLang="en-US" sz="1400" dirty="0">
                <a:latin typeface="+mn-ea"/>
              </a:rPr>
              <a:t>）</a:t>
            </a:r>
          </a:p>
          <a:p>
            <a:pPr algn="l">
              <a:defRPr/>
            </a:pPr>
            <a:r>
              <a:rPr lang="zh-CN" altLang="en-US" sz="1400" dirty="0">
                <a:latin typeface="+mn-ea"/>
              </a:rPr>
              <a:t>温    漂：≤</a:t>
            </a:r>
            <a:r>
              <a:rPr lang="en-US" altLang="zh-CN" sz="1400" dirty="0">
                <a:latin typeface="+mn-ea"/>
              </a:rPr>
              <a:t>200ppm/℃</a:t>
            </a:r>
            <a:r>
              <a:rPr lang="zh-CN" altLang="en-US" sz="1400" dirty="0">
                <a:latin typeface="+mn-ea"/>
              </a:rPr>
              <a:t>                </a:t>
            </a:r>
          </a:p>
          <a:p>
            <a:pPr algn="l">
              <a:defRPr/>
            </a:pPr>
            <a:r>
              <a:rPr lang="zh-CN" altLang="en-US" sz="1400" dirty="0">
                <a:latin typeface="+mn-ea"/>
              </a:rPr>
              <a:t>输    入：</a:t>
            </a:r>
            <a:r>
              <a:rPr lang="en-US" altLang="zh-CN" sz="1400" dirty="0">
                <a:latin typeface="+mn-ea"/>
              </a:rPr>
              <a:t>-55</a:t>
            </a:r>
            <a:r>
              <a:rPr lang="zh-CN" altLang="en-US" sz="1400" dirty="0">
                <a:latin typeface="+mn-ea"/>
              </a:rPr>
              <a:t>～</a:t>
            </a:r>
            <a:r>
              <a:rPr lang="en-US" altLang="zh-CN" sz="1400" dirty="0">
                <a:latin typeface="+mn-ea"/>
              </a:rPr>
              <a:t>150℃</a:t>
            </a:r>
            <a:r>
              <a:rPr lang="zh-CN" altLang="en-US" sz="1400" dirty="0">
                <a:latin typeface="+mn-ea"/>
              </a:rPr>
              <a:t>（</a:t>
            </a:r>
            <a:r>
              <a:rPr lang="en-US" altLang="zh-CN" sz="1400" dirty="0">
                <a:latin typeface="+mn-ea"/>
              </a:rPr>
              <a:t>AD590</a:t>
            </a:r>
            <a:r>
              <a:rPr lang="zh-CN" altLang="en-US" sz="1400" dirty="0">
                <a:latin typeface="+mn-ea"/>
              </a:rPr>
              <a:t>）输出量：</a:t>
            </a:r>
            <a:r>
              <a:rPr lang="en-US" altLang="zh-CN" sz="1400" dirty="0">
                <a:latin typeface="+mn-ea"/>
              </a:rPr>
              <a:t>3</a:t>
            </a:r>
            <a:r>
              <a:rPr lang="zh-CN" altLang="en-US" sz="1400" dirty="0">
                <a:latin typeface="+mn-ea"/>
              </a:rPr>
              <a:t>位半显示，</a:t>
            </a:r>
            <a:r>
              <a:rPr lang="en-US" altLang="zh-CN" sz="1400" dirty="0">
                <a:latin typeface="+mn-ea"/>
              </a:rPr>
              <a:t>1</a:t>
            </a:r>
            <a:r>
              <a:rPr lang="zh-CN" altLang="en-US" sz="1400" dirty="0">
                <a:latin typeface="+mn-ea"/>
              </a:rPr>
              <a:t>位小数点，产品无输入信号时显示</a:t>
            </a:r>
            <a:r>
              <a:rPr lang="en-US" altLang="zh-CN" sz="1400" dirty="0">
                <a:latin typeface="+mn-ea"/>
              </a:rPr>
              <a:t>-1</a:t>
            </a:r>
            <a:endParaRPr lang="zh-CN" altLang="en-US" sz="1400" dirty="0">
              <a:latin typeface="+mn-ea"/>
            </a:endParaRPr>
          </a:p>
        </p:txBody>
      </p:sp>
      <p:grpSp>
        <p:nvGrpSpPr>
          <p:cNvPr id="51204" name="组合 1"/>
          <p:cNvGrpSpPr>
            <a:grpSpLocks/>
          </p:cNvGrpSpPr>
          <p:nvPr/>
        </p:nvGrpSpPr>
        <p:grpSpPr bwMode="auto">
          <a:xfrm>
            <a:off x="250825" y="2135188"/>
            <a:ext cx="2017713" cy="342900"/>
            <a:chOff x="3343275" y="2171700"/>
            <a:chExt cx="5174949" cy="527050"/>
          </a:xfrm>
        </p:grpSpPr>
        <p:pic>
          <p:nvPicPr>
            <p:cNvPr id="51209"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hlinkClick r:id="" action="ppaction://noaction"/>
            </p:cNvPr>
            <p:cNvSpPr txBox="1">
              <a:spLocks noChangeArrowheads="1"/>
            </p:cNvSpPr>
            <p:nvPr/>
          </p:nvSpPr>
          <p:spPr bwMode="auto">
            <a:xfrm>
              <a:off x="3620141" y="2171700"/>
              <a:ext cx="4898083" cy="51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a:solidFill>
                    <a:schemeClr val="bg1"/>
                  </a:solidFill>
                  <a:latin typeface="+mn-ea"/>
                </a:rPr>
                <a:t>单</a:t>
              </a:r>
              <a:r>
                <a:rPr lang="zh-CN" altLang="en-US" sz="1600" b="1" dirty="0" smtClean="0">
                  <a:solidFill>
                    <a:schemeClr val="bg1"/>
                  </a:solidFill>
                  <a:latin typeface="+mn-ea"/>
                </a:rPr>
                <a:t>路温度数显表</a:t>
              </a:r>
              <a:endParaRPr lang="zh-CN" altLang="en-US" sz="1600" b="1" dirty="0" smtClean="0">
                <a:solidFill>
                  <a:schemeClr val="bg1"/>
                </a:solidFill>
                <a:latin typeface="黑体" pitchFamily="2" charset="-122"/>
                <a:ea typeface="黑体" pitchFamily="2" charset="-122"/>
              </a:endParaRPr>
            </a:p>
          </p:txBody>
        </p:sp>
      </p:grpSp>
      <p:grpSp>
        <p:nvGrpSpPr>
          <p:cNvPr id="51205" name="组合 1"/>
          <p:cNvGrpSpPr>
            <a:grpSpLocks/>
          </p:cNvGrpSpPr>
          <p:nvPr/>
        </p:nvGrpSpPr>
        <p:grpSpPr bwMode="auto">
          <a:xfrm>
            <a:off x="250825" y="1557338"/>
            <a:ext cx="706438" cy="360362"/>
            <a:chOff x="3343275" y="2171700"/>
            <a:chExt cx="5924810" cy="586002"/>
          </a:xfrm>
        </p:grpSpPr>
        <p:pic>
          <p:nvPicPr>
            <p:cNvPr id="51207"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5382610" cy="58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8" name="TextBox 2">
              <a:hlinkClick r:id="" action="ppaction://noaction"/>
            </p:cNvPr>
            <p:cNvSpPr txBox="1">
              <a:spLocks noChangeArrowheads="1"/>
            </p:cNvSpPr>
            <p:nvPr/>
          </p:nvSpPr>
          <p:spPr bwMode="auto">
            <a:xfrm>
              <a:off x="3465544" y="2171700"/>
              <a:ext cx="5802541" cy="55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600" b="1">
                  <a:solidFill>
                    <a:schemeClr val="bg1"/>
                  </a:solidFill>
                  <a:latin typeface="宋体" pitchFamily="2" charset="-122"/>
                </a:rPr>
                <a:t>温度</a:t>
              </a:r>
              <a:endParaRPr lang="zh-CN" altLang="en-US" sz="1600" b="1">
                <a:solidFill>
                  <a:schemeClr val="bg1"/>
                </a:solidFill>
                <a:latin typeface="黑体" pitchFamily="2" charset="-122"/>
                <a:ea typeface="黑体" pitchFamily="2" charset="-122"/>
              </a:endParaRPr>
            </a:p>
          </p:txBody>
        </p:sp>
      </p:grpSp>
      <p:pic>
        <p:nvPicPr>
          <p:cNvPr id="512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2138" y="2636838"/>
            <a:ext cx="2105025" cy="167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8"/>
          <p:cNvSpPr>
            <a:spLocks noChangeArrowheads="1"/>
          </p:cNvSpPr>
          <p:nvPr/>
        </p:nvSpPr>
        <p:spPr bwMode="auto">
          <a:xfrm>
            <a:off x="322263" y="836613"/>
            <a:ext cx="8499475"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特点产品（一）</a:t>
            </a:r>
          </a:p>
        </p:txBody>
      </p:sp>
      <p:grpSp>
        <p:nvGrpSpPr>
          <p:cNvPr id="52227" name="组合 1"/>
          <p:cNvGrpSpPr>
            <a:grpSpLocks/>
          </p:cNvGrpSpPr>
          <p:nvPr/>
        </p:nvGrpSpPr>
        <p:grpSpPr bwMode="auto">
          <a:xfrm>
            <a:off x="250825" y="1789113"/>
            <a:ext cx="1608138" cy="344487"/>
            <a:chOff x="3343275" y="2171700"/>
            <a:chExt cx="5544481" cy="527050"/>
          </a:xfrm>
        </p:grpSpPr>
        <p:pic>
          <p:nvPicPr>
            <p:cNvPr id="52243"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a:hlinkClick r:id="" action="ppaction://noaction"/>
            </p:cNvPr>
            <p:cNvSpPr txBox="1">
              <a:spLocks noChangeArrowheads="1"/>
            </p:cNvSpPr>
            <p:nvPr/>
          </p:nvSpPr>
          <p:spPr bwMode="auto">
            <a:xfrm>
              <a:off x="3989127" y="2171700"/>
              <a:ext cx="4898629" cy="51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产品组成</a:t>
              </a:r>
              <a:endParaRPr lang="zh-CN" altLang="en-US" sz="1600" b="1" dirty="0" smtClean="0">
                <a:solidFill>
                  <a:schemeClr val="bg1"/>
                </a:solidFill>
                <a:latin typeface="黑体" pitchFamily="2" charset="-122"/>
                <a:ea typeface="黑体" pitchFamily="2" charset="-122"/>
              </a:endParaRPr>
            </a:p>
          </p:txBody>
        </p:sp>
      </p:grpSp>
      <p:sp>
        <p:nvSpPr>
          <p:cNvPr id="2" name="TextBox 1"/>
          <p:cNvSpPr txBox="1"/>
          <p:nvPr/>
        </p:nvSpPr>
        <p:spPr>
          <a:xfrm>
            <a:off x="547688" y="2205038"/>
            <a:ext cx="8345487" cy="1754187"/>
          </a:xfrm>
          <a:prstGeom prst="rect">
            <a:avLst/>
          </a:prstGeom>
          <a:noFill/>
        </p:spPr>
        <p:txBody>
          <a:bodyPr>
            <a:spAutoFit/>
          </a:bodyPr>
          <a:lstStyle/>
          <a:p>
            <a:pPr algn="l">
              <a:lnSpc>
                <a:spcPct val="150000"/>
              </a:lnSpc>
              <a:defRPr/>
            </a:pPr>
            <a:r>
              <a:rPr lang="zh-CN" altLang="en-US" dirty="0">
                <a:solidFill>
                  <a:schemeClr val="tx1">
                    <a:lumMod val="75000"/>
                    <a:lumOff val="25000"/>
                  </a:schemeClr>
                </a:solidFill>
                <a:latin typeface="黑体" pitchFamily="2" charset="-122"/>
                <a:ea typeface="黑体" pitchFamily="2" charset="-122"/>
              </a:rPr>
              <a:t>信号检测部分：根据检测电量范围和监测干扰的特性，由各种测头组成；</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数据处理部分：对检测电量和干扰监测的数据进行采集、处理、存储；</a:t>
            </a:r>
            <a:endParaRPr lang="en-US" altLang="zh-CN" dirty="0">
              <a:solidFill>
                <a:schemeClr val="tx1">
                  <a:lumMod val="75000"/>
                  <a:lumOff val="25000"/>
                </a:schemeClr>
              </a:solidFill>
              <a:latin typeface="黑体" pitchFamily="2" charset="-122"/>
              <a:ea typeface="黑体" pitchFamily="2" charset="-122"/>
            </a:endParaRP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数据传输部分：通过</a:t>
            </a:r>
            <a:r>
              <a:rPr lang="en-US" altLang="zh-CN" dirty="0">
                <a:solidFill>
                  <a:schemeClr val="tx1">
                    <a:lumMod val="75000"/>
                    <a:lumOff val="25000"/>
                  </a:schemeClr>
                </a:solidFill>
                <a:latin typeface="黑体" pitchFamily="2" charset="-122"/>
                <a:ea typeface="黑体" pitchFamily="2" charset="-122"/>
              </a:rPr>
              <a:t>USB</a:t>
            </a:r>
            <a:r>
              <a:rPr lang="zh-CN" altLang="en-US" dirty="0">
                <a:solidFill>
                  <a:schemeClr val="tx1">
                    <a:lumMod val="75000"/>
                    <a:lumOff val="25000"/>
                  </a:schemeClr>
                </a:solidFill>
                <a:latin typeface="黑体" pitchFamily="2" charset="-122"/>
                <a:ea typeface="黑体" pitchFamily="2" charset="-122"/>
              </a:rPr>
              <a:t>、</a:t>
            </a:r>
            <a:r>
              <a:rPr lang="en-US" altLang="zh-CN" dirty="0">
                <a:solidFill>
                  <a:schemeClr val="tx1">
                    <a:lumMod val="75000"/>
                    <a:lumOff val="25000"/>
                  </a:schemeClr>
                </a:solidFill>
                <a:latin typeface="黑体" pitchFamily="2" charset="-122"/>
                <a:ea typeface="黑体" pitchFamily="2" charset="-122"/>
              </a:rPr>
              <a:t>485</a:t>
            </a:r>
            <a:r>
              <a:rPr lang="zh-CN" altLang="en-US" dirty="0">
                <a:solidFill>
                  <a:schemeClr val="tx1">
                    <a:lumMod val="75000"/>
                    <a:lumOff val="25000"/>
                  </a:schemeClr>
                </a:solidFill>
                <a:latin typeface="黑体" pitchFamily="2" charset="-122"/>
                <a:ea typeface="黑体" pitchFamily="2" charset="-122"/>
              </a:rPr>
              <a:t>、</a:t>
            </a:r>
            <a:r>
              <a:rPr lang="en-US" altLang="zh-CN" dirty="0">
                <a:solidFill>
                  <a:schemeClr val="tx1">
                    <a:lumMod val="75000"/>
                    <a:lumOff val="25000"/>
                  </a:schemeClr>
                </a:solidFill>
                <a:latin typeface="黑体" pitchFamily="2" charset="-122"/>
                <a:ea typeface="黑体" pitchFamily="2" charset="-122"/>
              </a:rPr>
              <a:t>CAN</a:t>
            </a:r>
            <a:r>
              <a:rPr lang="zh-CN" altLang="en-US" dirty="0">
                <a:solidFill>
                  <a:schemeClr val="tx1">
                    <a:lumMod val="75000"/>
                    <a:lumOff val="25000"/>
                  </a:schemeClr>
                </a:solidFill>
                <a:latin typeface="黑体" pitchFamily="2" charset="-122"/>
                <a:ea typeface="黑体" pitchFamily="2" charset="-122"/>
              </a:rPr>
              <a:t>、</a:t>
            </a:r>
            <a:r>
              <a:rPr lang="en-US" altLang="zh-CN" dirty="0">
                <a:solidFill>
                  <a:schemeClr val="tx1">
                    <a:lumMod val="75000"/>
                    <a:lumOff val="25000"/>
                  </a:schemeClr>
                </a:solidFill>
                <a:latin typeface="黑体" pitchFamily="2" charset="-122"/>
                <a:ea typeface="黑体" pitchFamily="2" charset="-122"/>
              </a:rPr>
              <a:t>WIFI</a:t>
            </a:r>
            <a:r>
              <a:rPr lang="zh-CN" altLang="en-US" dirty="0">
                <a:solidFill>
                  <a:schemeClr val="tx1">
                    <a:lumMod val="75000"/>
                    <a:lumOff val="25000"/>
                  </a:schemeClr>
                </a:solidFill>
                <a:latin typeface="黑体" pitchFamily="2" charset="-122"/>
                <a:ea typeface="黑体" pitchFamily="2" charset="-122"/>
              </a:rPr>
              <a:t>、载波等方式传送数据；</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使用软件部分：功能设置、数据统计分析、人机交互操作。</a:t>
            </a:r>
          </a:p>
        </p:txBody>
      </p:sp>
      <p:grpSp>
        <p:nvGrpSpPr>
          <p:cNvPr id="52229" name="组合 1"/>
          <p:cNvGrpSpPr>
            <a:grpSpLocks/>
          </p:cNvGrpSpPr>
          <p:nvPr/>
        </p:nvGrpSpPr>
        <p:grpSpPr bwMode="auto">
          <a:xfrm>
            <a:off x="250825" y="3933825"/>
            <a:ext cx="1608138" cy="342900"/>
            <a:chOff x="3343275" y="2171700"/>
            <a:chExt cx="5544481" cy="527050"/>
          </a:xfrm>
        </p:grpSpPr>
        <p:pic>
          <p:nvPicPr>
            <p:cNvPr id="52241" name="Picture 15" descr="红色块2">
              <a:hlinkClick r:id="" action="ppaction://noaction"/>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
              <a:hlinkClick r:id="" action="ppaction://noaction"/>
            </p:cNvPr>
            <p:cNvSpPr txBox="1">
              <a:spLocks noChangeArrowheads="1"/>
            </p:cNvSpPr>
            <p:nvPr/>
          </p:nvSpPr>
          <p:spPr bwMode="auto">
            <a:xfrm>
              <a:off x="3989127" y="2171700"/>
              <a:ext cx="4898629" cy="519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整体功能</a:t>
              </a:r>
              <a:endParaRPr lang="zh-CN" altLang="en-US" sz="1600" b="1" dirty="0" smtClean="0">
                <a:solidFill>
                  <a:schemeClr val="bg1"/>
                </a:solidFill>
                <a:latin typeface="黑体" pitchFamily="2" charset="-122"/>
                <a:ea typeface="黑体" pitchFamily="2" charset="-122"/>
              </a:endParaRPr>
            </a:p>
          </p:txBody>
        </p:sp>
      </p:grpSp>
      <p:sp>
        <p:nvSpPr>
          <p:cNvPr id="17" name="TextBox 16"/>
          <p:cNvSpPr txBox="1"/>
          <p:nvPr/>
        </p:nvSpPr>
        <p:spPr>
          <a:xfrm>
            <a:off x="547688" y="4292600"/>
            <a:ext cx="8345487" cy="2586038"/>
          </a:xfrm>
          <a:prstGeom prst="rect">
            <a:avLst/>
          </a:prstGeom>
          <a:noFill/>
        </p:spPr>
        <p:txBody>
          <a:bodyPr>
            <a:spAutoFit/>
          </a:bodyPr>
          <a:lstStyle/>
          <a:p>
            <a:pPr algn="l">
              <a:lnSpc>
                <a:spcPct val="150000"/>
              </a:lnSpc>
              <a:defRPr/>
            </a:pPr>
            <a:r>
              <a:rPr lang="zh-CN" altLang="en-US" dirty="0">
                <a:solidFill>
                  <a:schemeClr val="tx1">
                    <a:lumMod val="75000"/>
                    <a:lumOff val="25000"/>
                  </a:schemeClr>
                </a:solidFill>
                <a:latin typeface="黑体" pitchFamily="2" charset="-122"/>
                <a:ea typeface="黑体" pitchFamily="2" charset="-122"/>
              </a:rPr>
              <a:t>监测采样：监测采样最小时间为：</a:t>
            </a:r>
            <a:r>
              <a:rPr lang="en-US" altLang="zh-CN" dirty="0">
                <a:solidFill>
                  <a:schemeClr val="tx1">
                    <a:lumMod val="75000"/>
                    <a:lumOff val="25000"/>
                  </a:schemeClr>
                </a:solidFill>
                <a:latin typeface="黑体" pitchFamily="2" charset="-122"/>
                <a:ea typeface="黑体" pitchFamily="2" charset="-122"/>
              </a:rPr>
              <a:t>1/7us;</a:t>
            </a:r>
            <a:r>
              <a:rPr lang="zh-CN" altLang="en-US" dirty="0">
                <a:solidFill>
                  <a:schemeClr val="tx1">
                    <a:lumMod val="75000"/>
                    <a:lumOff val="25000"/>
                  </a:schemeClr>
                </a:solidFill>
                <a:latin typeface="黑体" pitchFamily="2" charset="-122"/>
                <a:ea typeface="黑体" pitchFamily="2" charset="-122"/>
              </a:rPr>
              <a:t>并且可以据要求设置采样周期；</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报警设置：直观的远程软件报警幅值下限设置，存储溢出报警、越限声光报警；</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检测内容：幅值、频率、波形、能量、发生时间、作用时间、数据掉电保护；</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数据传输：具有</a:t>
            </a:r>
            <a:r>
              <a:rPr lang="en-US" altLang="zh-CN" dirty="0">
                <a:solidFill>
                  <a:schemeClr val="tx1">
                    <a:lumMod val="75000"/>
                    <a:lumOff val="25000"/>
                  </a:schemeClr>
                </a:solidFill>
                <a:latin typeface="黑体" pitchFamily="2" charset="-122"/>
                <a:ea typeface="黑体" pitchFamily="2" charset="-122"/>
              </a:rPr>
              <a:t>485</a:t>
            </a:r>
            <a:r>
              <a:rPr lang="zh-CN" altLang="en-US" dirty="0">
                <a:solidFill>
                  <a:schemeClr val="tx1">
                    <a:lumMod val="75000"/>
                    <a:lumOff val="25000"/>
                  </a:schemeClr>
                </a:solidFill>
                <a:latin typeface="黑体" pitchFamily="2" charset="-122"/>
                <a:ea typeface="黑体" pitchFamily="2" charset="-122"/>
              </a:rPr>
              <a:t>、</a:t>
            </a:r>
            <a:r>
              <a:rPr lang="en-US" altLang="zh-CN" dirty="0">
                <a:solidFill>
                  <a:schemeClr val="tx1">
                    <a:lumMod val="75000"/>
                    <a:lumOff val="25000"/>
                  </a:schemeClr>
                </a:solidFill>
                <a:latin typeface="黑体" pitchFamily="2" charset="-122"/>
                <a:ea typeface="黑体" pitchFamily="2" charset="-122"/>
              </a:rPr>
              <a:t>CAN</a:t>
            </a:r>
            <a:r>
              <a:rPr lang="zh-CN" altLang="en-US" dirty="0">
                <a:solidFill>
                  <a:schemeClr val="tx1">
                    <a:lumMod val="75000"/>
                    <a:lumOff val="25000"/>
                  </a:schemeClr>
                </a:solidFill>
                <a:latin typeface="黑体" pitchFamily="2" charset="-122"/>
                <a:ea typeface="黑体" pitchFamily="2" charset="-122"/>
              </a:rPr>
              <a:t>、载波、无线协议、以太网等；</a:t>
            </a:r>
          </a:p>
          <a:p>
            <a:pPr algn="l">
              <a:lnSpc>
                <a:spcPct val="150000"/>
              </a:lnSpc>
              <a:defRPr/>
            </a:pPr>
            <a:r>
              <a:rPr lang="zh-CN" altLang="en-US" dirty="0">
                <a:solidFill>
                  <a:schemeClr val="tx1">
                    <a:lumMod val="75000"/>
                    <a:lumOff val="25000"/>
                  </a:schemeClr>
                </a:solidFill>
                <a:latin typeface="黑体" pitchFamily="2" charset="-122"/>
                <a:ea typeface="黑体" pitchFamily="2" charset="-122"/>
              </a:rPr>
              <a:t>显示管理：具有电脑、液晶屏显示、操作，可以便利的按要求统计分析具有远程    </a:t>
            </a:r>
            <a:endParaRPr lang="en-US" altLang="zh-CN" dirty="0">
              <a:solidFill>
                <a:schemeClr val="tx1">
                  <a:lumMod val="75000"/>
                  <a:lumOff val="25000"/>
                </a:schemeClr>
              </a:solidFill>
              <a:latin typeface="黑体" pitchFamily="2" charset="-122"/>
              <a:ea typeface="黑体" pitchFamily="2" charset="-122"/>
            </a:endParaRPr>
          </a:p>
          <a:p>
            <a:pPr algn="l">
              <a:lnSpc>
                <a:spcPct val="150000"/>
              </a:lnSpc>
              <a:defRPr/>
            </a:pPr>
            <a:r>
              <a:rPr lang="en-US" altLang="zh-CN" dirty="0">
                <a:solidFill>
                  <a:schemeClr val="tx1">
                    <a:lumMod val="75000"/>
                    <a:lumOff val="25000"/>
                  </a:schemeClr>
                </a:solidFill>
                <a:latin typeface="黑体" pitchFamily="2" charset="-122"/>
                <a:ea typeface="黑体" pitchFamily="2" charset="-122"/>
              </a:rPr>
              <a:t>          </a:t>
            </a:r>
            <a:r>
              <a:rPr lang="zh-CN" altLang="en-US" dirty="0">
                <a:solidFill>
                  <a:schemeClr val="tx1">
                    <a:lumMod val="75000"/>
                    <a:lumOff val="25000"/>
                  </a:schemeClr>
                </a:solidFill>
                <a:latin typeface="黑体" pitchFamily="2" charset="-122"/>
                <a:ea typeface="黑体" pitchFamily="2" charset="-122"/>
              </a:rPr>
              <a:t>维护功能。</a:t>
            </a:r>
          </a:p>
        </p:txBody>
      </p:sp>
      <p:sp>
        <p:nvSpPr>
          <p:cNvPr id="18" name="燕尾形 17"/>
          <p:cNvSpPr/>
          <p:nvPr/>
        </p:nvSpPr>
        <p:spPr>
          <a:xfrm>
            <a:off x="323850" y="2376488"/>
            <a:ext cx="184150" cy="144462"/>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19" name="燕尾形 18"/>
          <p:cNvSpPr/>
          <p:nvPr/>
        </p:nvSpPr>
        <p:spPr>
          <a:xfrm>
            <a:off x="323850" y="2781300"/>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0" name="燕尾形 19"/>
          <p:cNvSpPr/>
          <p:nvPr/>
        </p:nvSpPr>
        <p:spPr>
          <a:xfrm>
            <a:off x="323850" y="3213100"/>
            <a:ext cx="184150" cy="142875"/>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1" name="燕尾形 20"/>
          <p:cNvSpPr/>
          <p:nvPr/>
        </p:nvSpPr>
        <p:spPr>
          <a:xfrm>
            <a:off x="323850" y="3644900"/>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2" name="燕尾形 21"/>
          <p:cNvSpPr/>
          <p:nvPr/>
        </p:nvSpPr>
        <p:spPr>
          <a:xfrm>
            <a:off x="323850" y="4508500"/>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3" name="燕尾形 22"/>
          <p:cNvSpPr/>
          <p:nvPr/>
        </p:nvSpPr>
        <p:spPr>
          <a:xfrm>
            <a:off x="323850" y="4913313"/>
            <a:ext cx="184150" cy="144462"/>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4" name="燕尾形 23"/>
          <p:cNvSpPr/>
          <p:nvPr/>
        </p:nvSpPr>
        <p:spPr>
          <a:xfrm>
            <a:off x="323850" y="5346700"/>
            <a:ext cx="184150" cy="142875"/>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5" name="燕尾形 24"/>
          <p:cNvSpPr/>
          <p:nvPr/>
        </p:nvSpPr>
        <p:spPr>
          <a:xfrm>
            <a:off x="323850" y="5778500"/>
            <a:ext cx="184150" cy="144463"/>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26" name="燕尾形 25"/>
          <p:cNvSpPr/>
          <p:nvPr/>
        </p:nvSpPr>
        <p:spPr>
          <a:xfrm>
            <a:off x="323850" y="6164263"/>
            <a:ext cx="184150" cy="144462"/>
          </a:xfrm>
          <a:prstGeom prst="chevron">
            <a:avLst/>
          </a:prstGeom>
        </p:spPr>
        <p:style>
          <a:lnRef idx="1">
            <a:schemeClr val="accent2"/>
          </a:lnRef>
          <a:fillRef idx="3">
            <a:schemeClr val="accent2"/>
          </a:fillRef>
          <a:effectRef idx="2">
            <a:schemeClr val="accent2"/>
          </a:effectRef>
          <a:fontRef idx="minor">
            <a:schemeClr val="lt1"/>
          </a:fontRef>
        </p:style>
        <p:txBody>
          <a:bodyPr anchor="ctr"/>
          <a:lstStyle/>
          <a:p>
            <a:pPr>
              <a:defRPr/>
            </a:pPr>
            <a:endParaRPr lang="zh-CN" altLang="en-US">
              <a:solidFill>
                <a:schemeClr val="tx1"/>
              </a:solidFill>
            </a:endParaRPr>
          </a:p>
        </p:txBody>
      </p:sp>
      <p:sp>
        <p:nvSpPr>
          <p:cNvPr id="52240" name="矩形 2"/>
          <p:cNvSpPr>
            <a:spLocks noChangeArrowheads="1"/>
          </p:cNvSpPr>
          <p:nvPr/>
        </p:nvSpPr>
        <p:spPr bwMode="auto">
          <a:xfrm>
            <a:off x="3433763" y="1604963"/>
            <a:ext cx="227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t>干扰监测系列（一）</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9"/>
          <p:cNvSpPr>
            <a:spLocks noChangeArrowheads="1"/>
          </p:cNvSpPr>
          <p:nvPr/>
        </p:nvSpPr>
        <p:spPr bwMode="auto">
          <a:xfrm>
            <a:off x="250825" y="3305175"/>
            <a:ext cx="3457575" cy="1636713"/>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defTabSz="995363" fontAlgn="auto">
              <a:spcBef>
                <a:spcPct val="50000"/>
              </a:spcBef>
              <a:spcAft>
                <a:spcPts val="0"/>
              </a:spcAft>
              <a:defRPr/>
            </a:pPr>
            <a:r>
              <a:rPr lang="zh-CN" altLang="en-US" sz="2000" b="1" dirty="0">
                <a:solidFill>
                  <a:schemeClr val="tx1"/>
                </a:solidFill>
              </a:rPr>
              <a:t>单个产品</a:t>
            </a:r>
            <a:r>
              <a:rPr lang="zh-CN" altLang="en-US" b="1" dirty="0">
                <a:solidFill>
                  <a:schemeClr val="tx1"/>
                </a:solidFill>
              </a:rPr>
              <a:t>：</a:t>
            </a:r>
            <a:r>
              <a:rPr lang="zh-CN" altLang="en-US" b="1" dirty="0">
                <a:solidFill>
                  <a:srgbClr val="FF0000"/>
                </a:solidFill>
              </a:rPr>
              <a:t>针对于系统或单台</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套设备的重点、固定电信号检</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测和监测干扰的场合。</a:t>
            </a:r>
            <a:endParaRPr lang="zh-CN" altLang="en-US" b="1" dirty="0">
              <a:solidFill>
                <a:srgbClr val="FF0000"/>
              </a:solidFill>
              <a:latin typeface="黑体" pitchFamily="2" charset="-122"/>
              <a:ea typeface="黑体" pitchFamily="2" charset="-122"/>
            </a:endParaRPr>
          </a:p>
        </p:txBody>
      </p:sp>
      <p:sp>
        <p:nvSpPr>
          <p:cNvPr id="15" name="AutoShape 8"/>
          <p:cNvSpPr>
            <a:spLocks noChangeArrowheads="1"/>
          </p:cNvSpPr>
          <p:nvPr/>
        </p:nvSpPr>
        <p:spPr bwMode="auto">
          <a:xfrm>
            <a:off x="322263" y="836613"/>
            <a:ext cx="8499475"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特点产品（二）</a:t>
            </a:r>
          </a:p>
        </p:txBody>
      </p:sp>
      <p:pic>
        <p:nvPicPr>
          <p:cNvPr id="53252" name="Picture 2" descr="C:\Documents and Settings\lx\桌面\11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7825" y="4548188"/>
            <a:ext cx="1300163"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3" name="Picture 4" descr="F:\产品图片\777.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4650" y="2205038"/>
            <a:ext cx="942975"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3254" name="组合 1"/>
          <p:cNvGrpSpPr>
            <a:grpSpLocks/>
          </p:cNvGrpSpPr>
          <p:nvPr/>
        </p:nvGrpSpPr>
        <p:grpSpPr bwMode="auto">
          <a:xfrm>
            <a:off x="250825" y="1789113"/>
            <a:ext cx="1608138" cy="344487"/>
            <a:chOff x="3343275" y="2171700"/>
            <a:chExt cx="5544481" cy="527050"/>
          </a:xfrm>
        </p:grpSpPr>
        <p:pic>
          <p:nvPicPr>
            <p:cNvPr id="53260" name="Picture 15" descr="红色块2">
              <a:hlinkClick r:id="" action="ppaction://noactio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
              <a:hlinkClick r:id="" action="ppaction://noaction"/>
            </p:cNvPr>
            <p:cNvSpPr txBox="1">
              <a:spLocks noChangeArrowheads="1"/>
            </p:cNvSpPr>
            <p:nvPr/>
          </p:nvSpPr>
          <p:spPr bwMode="auto">
            <a:xfrm>
              <a:off x="3989127" y="2171700"/>
              <a:ext cx="4898629" cy="51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产品介绍</a:t>
              </a:r>
              <a:endParaRPr lang="zh-CN" altLang="en-US" sz="1600" b="1" dirty="0" smtClean="0">
                <a:solidFill>
                  <a:schemeClr val="bg1"/>
                </a:solidFill>
                <a:latin typeface="黑体" pitchFamily="2" charset="-122"/>
                <a:ea typeface="黑体" pitchFamily="2" charset="-122"/>
              </a:endParaRPr>
            </a:p>
          </p:txBody>
        </p:sp>
      </p:grpSp>
      <p:sp>
        <p:nvSpPr>
          <p:cNvPr id="53255" name="TextBox 1"/>
          <p:cNvSpPr txBox="1">
            <a:spLocks noChangeArrowheads="1"/>
          </p:cNvSpPr>
          <p:nvPr/>
        </p:nvSpPr>
        <p:spPr bwMode="auto">
          <a:xfrm>
            <a:off x="6804025" y="3716338"/>
            <a:ext cx="1081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a:latin typeface="黑体" pitchFamily="2" charset="-122"/>
                <a:ea typeface="黑体" pitchFamily="2" charset="-122"/>
              </a:rPr>
              <a:t>双路</a:t>
            </a:r>
          </a:p>
        </p:txBody>
      </p:sp>
      <p:sp>
        <p:nvSpPr>
          <p:cNvPr id="53256" name="TextBox 16"/>
          <p:cNvSpPr txBox="1">
            <a:spLocks noChangeArrowheads="1"/>
          </p:cNvSpPr>
          <p:nvPr/>
        </p:nvSpPr>
        <p:spPr bwMode="auto">
          <a:xfrm>
            <a:off x="6804025" y="6232525"/>
            <a:ext cx="1081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a:latin typeface="黑体" pitchFamily="2" charset="-122"/>
                <a:ea typeface="黑体" pitchFamily="2" charset="-122"/>
              </a:rPr>
              <a:t>四路</a:t>
            </a:r>
          </a:p>
        </p:txBody>
      </p:sp>
      <p:sp>
        <p:nvSpPr>
          <p:cNvPr id="19" name="矩形 18"/>
          <p:cNvSpPr/>
          <p:nvPr/>
        </p:nvSpPr>
        <p:spPr>
          <a:xfrm>
            <a:off x="3433763" y="1604963"/>
            <a:ext cx="2276475" cy="369887"/>
          </a:xfrm>
          <a:prstGeom prst="rect">
            <a:avLst/>
          </a:prstGeom>
        </p:spPr>
        <p:txBody>
          <a:bodyPr wrap="none">
            <a:spAutoFit/>
          </a:bodyPr>
          <a:lstStyle/>
          <a:p>
            <a:pPr>
              <a:defRPr/>
            </a:pPr>
            <a:r>
              <a:rPr lang="zh-CN" altLang="en-US" b="1" dirty="0">
                <a:effectLst>
                  <a:outerShdw blurRad="38100" dist="38100" dir="2700000" algn="tl">
                    <a:srgbClr val="000000"/>
                  </a:outerShdw>
                </a:effectLst>
              </a:rPr>
              <a:t>干扰监测系列（二）</a:t>
            </a:r>
          </a:p>
        </p:txBody>
      </p:sp>
      <p:cxnSp>
        <p:nvCxnSpPr>
          <p:cNvPr id="6" name="直接箭头连接符 5"/>
          <p:cNvCxnSpPr>
            <a:stCxn id="4" idx="3"/>
            <a:endCxn id="53253" idx="1"/>
          </p:cNvCxnSpPr>
          <p:nvPr/>
        </p:nvCxnSpPr>
        <p:spPr>
          <a:xfrm flipV="1">
            <a:off x="3708400" y="2827338"/>
            <a:ext cx="3016250" cy="12954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4" idx="3"/>
            <a:endCxn id="53252" idx="1"/>
          </p:cNvCxnSpPr>
          <p:nvPr/>
        </p:nvCxnSpPr>
        <p:spPr>
          <a:xfrm>
            <a:off x="3708400" y="4122738"/>
            <a:ext cx="3019425" cy="12700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8"/>
          <p:cNvSpPr>
            <a:spLocks noChangeArrowheads="1"/>
          </p:cNvSpPr>
          <p:nvPr/>
        </p:nvSpPr>
        <p:spPr bwMode="auto">
          <a:xfrm>
            <a:off x="322263" y="836613"/>
            <a:ext cx="8499475"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特点产品（三）</a:t>
            </a:r>
          </a:p>
        </p:txBody>
      </p:sp>
      <p:pic>
        <p:nvPicPr>
          <p:cNvPr id="53256" name="Picture 12" descr="C:\Documents and Settings\lx\桌面\未命名.JPG"/>
          <p:cNvPicPr>
            <a:picLocks noChangeAspect="1" noChangeArrowheads="1"/>
          </p:cNvPicPr>
          <p:nvPr/>
        </p:nvPicPr>
        <p:blipFill>
          <a:blip r:embed="rId2"/>
          <a:srcRect/>
          <a:stretch>
            <a:fillRect/>
          </a:stretch>
        </p:blipFill>
        <p:spPr bwMode="auto">
          <a:xfrm>
            <a:off x="4572000" y="2620963"/>
            <a:ext cx="4176713" cy="3111500"/>
          </a:xfrm>
          <a:prstGeom prst="rect">
            <a:avLst/>
          </a:prstGeom>
          <a:noFill/>
          <a:ln w="9525">
            <a:solidFill>
              <a:schemeClr val="bg1">
                <a:lumMod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9" name="AutoShape 49"/>
          <p:cNvSpPr>
            <a:spLocks noChangeArrowheads="1"/>
          </p:cNvSpPr>
          <p:nvPr/>
        </p:nvSpPr>
        <p:spPr bwMode="auto">
          <a:xfrm>
            <a:off x="250825" y="3141663"/>
            <a:ext cx="3457575" cy="1871662"/>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defTabSz="995363" fontAlgn="auto">
              <a:spcBef>
                <a:spcPct val="50000"/>
              </a:spcBef>
              <a:spcAft>
                <a:spcPts val="0"/>
              </a:spcAft>
              <a:defRPr/>
            </a:pPr>
            <a:r>
              <a:rPr lang="zh-CN" altLang="en-US" sz="2000" b="1" dirty="0">
                <a:solidFill>
                  <a:schemeClr val="tx1"/>
                </a:solidFill>
              </a:rPr>
              <a:t>单套仪器</a:t>
            </a:r>
            <a:r>
              <a:rPr lang="zh-CN" altLang="en-US" b="1" dirty="0">
                <a:solidFill>
                  <a:schemeClr val="tx1"/>
                </a:solidFill>
              </a:rPr>
              <a:t>：</a:t>
            </a:r>
            <a:r>
              <a:rPr lang="zh-CN" altLang="en-US" b="1" dirty="0">
                <a:solidFill>
                  <a:srgbClr val="FF0000"/>
                </a:solidFill>
              </a:rPr>
              <a:t>针对于用系统或单</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台套设备的多点、周期性监测、</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移动式电信号检测和监测干扰</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场合。</a:t>
            </a:r>
            <a:endParaRPr lang="zh-CN" altLang="en-US" b="1" dirty="0">
              <a:solidFill>
                <a:srgbClr val="FF0000"/>
              </a:solidFill>
              <a:latin typeface="黑体" pitchFamily="2" charset="-122"/>
              <a:ea typeface="黑体" pitchFamily="2" charset="-122"/>
            </a:endParaRPr>
          </a:p>
        </p:txBody>
      </p:sp>
      <p:cxnSp>
        <p:nvCxnSpPr>
          <p:cNvPr id="7" name="直接箭头连接符 6"/>
          <p:cNvCxnSpPr/>
          <p:nvPr/>
        </p:nvCxnSpPr>
        <p:spPr>
          <a:xfrm>
            <a:off x="3779838" y="4076700"/>
            <a:ext cx="720725"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grpSp>
        <p:nvGrpSpPr>
          <p:cNvPr id="54278" name="组合 1"/>
          <p:cNvGrpSpPr>
            <a:grpSpLocks/>
          </p:cNvGrpSpPr>
          <p:nvPr/>
        </p:nvGrpSpPr>
        <p:grpSpPr bwMode="auto">
          <a:xfrm>
            <a:off x="250825" y="1789113"/>
            <a:ext cx="1608138" cy="344487"/>
            <a:chOff x="3343275" y="2171700"/>
            <a:chExt cx="5544481" cy="527050"/>
          </a:xfrm>
        </p:grpSpPr>
        <p:pic>
          <p:nvPicPr>
            <p:cNvPr id="54280"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2">
              <a:hlinkClick r:id="" action="ppaction://noaction"/>
            </p:cNvPr>
            <p:cNvSpPr txBox="1">
              <a:spLocks noChangeArrowheads="1"/>
            </p:cNvSpPr>
            <p:nvPr/>
          </p:nvSpPr>
          <p:spPr bwMode="auto">
            <a:xfrm>
              <a:off x="3989127" y="2171700"/>
              <a:ext cx="4898629" cy="51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产品介绍</a:t>
              </a:r>
              <a:endParaRPr lang="zh-CN" altLang="en-US" sz="1600" b="1" dirty="0" smtClean="0">
                <a:solidFill>
                  <a:schemeClr val="bg1"/>
                </a:solidFill>
                <a:latin typeface="黑体" pitchFamily="2" charset="-122"/>
                <a:ea typeface="黑体" pitchFamily="2" charset="-122"/>
              </a:endParaRPr>
            </a:p>
          </p:txBody>
        </p:sp>
      </p:grpSp>
      <p:sp>
        <p:nvSpPr>
          <p:cNvPr id="19" name="矩形 18"/>
          <p:cNvSpPr/>
          <p:nvPr/>
        </p:nvSpPr>
        <p:spPr>
          <a:xfrm>
            <a:off x="3433763" y="1604963"/>
            <a:ext cx="2276475" cy="369887"/>
          </a:xfrm>
          <a:prstGeom prst="rect">
            <a:avLst/>
          </a:prstGeom>
        </p:spPr>
        <p:txBody>
          <a:bodyPr wrap="none">
            <a:spAutoFit/>
          </a:bodyPr>
          <a:lstStyle/>
          <a:p>
            <a:pPr>
              <a:defRPr/>
            </a:pPr>
            <a:r>
              <a:rPr lang="zh-CN" altLang="en-US" b="1" dirty="0">
                <a:effectLst>
                  <a:outerShdw blurRad="38100" dist="38100" dir="2700000" algn="tl">
                    <a:srgbClr val="000000"/>
                  </a:outerShdw>
                </a:effectLst>
              </a:rPr>
              <a:t>干扰监测系列（三）</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8"/>
          <p:cNvSpPr>
            <a:spLocks noChangeArrowheads="1"/>
          </p:cNvSpPr>
          <p:nvPr/>
        </p:nvSpPr>
        <p:spPr bwMode="auto">
          <a:xfrm>
            <a:off x="322263" y="836613"/>
            <a:ext cx="8499475"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特点产品（四）</a:t>
            </a:r>
          </a:p>
        </p:txBody>
      </p:sp>
      <p:pic>
        <p:nvPicPr>
          <p:cNvPr id="552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9438" y="1916113"/>
            <a:ext cx="4368800" cy="4205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AutoShape 49"/>
          <p:cNvSpPr>
            <a:spLocks noChangeArrowheads="1"/>
          </p:cNvSpPr>
          <p:nvPr/>
        </p:nvSpPr>
        <p:spPr bwMode="auto">
          <a:xfrm>
            <a:off x="250825" y="3068638"/>
            <a:ext cx="3457575" cy="1655762"/>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defTabSz="995363" fontAlgn="auto">
              <a:spcBef>
                <a:spcPct val="50000"/>
              </a:spcBef>
              <a:spcAft>
                <a:spcPts val="0"/>
              </a:spcAft>
              <a:defRPr/>
            </a:pPr>
            <a:r>
              <a:rPr lang="zh-CN" altLang="en-US" sz="2000" b="1" dirty="0">
                <a:solidFill>
                  <a:schemeClr val="tx1"/>
                </a:solidFill>
              </a:rPr>
              <a:t>整套系统</a:t>
            </a:r>
            <a:r>
              <a:rPr lang="zh-CN" altLang="en-US" b="1" dirty="0">
                <a:solidFill>
                  <a:schemeClr val="tx1"/>
                </a:solidFill>
              </a:rPr>
              <a:t>：</a:t>
            </a:r>
            <a:r>
              <a:rPr lang="zh-CN" altLang="en-US" b="1" dirty="0">
                <a:solidFill>
                  <a:srgbClr val="FF0000"/>
                </a:solidFill>
              </a:rPr>
              <a:t>针对于用户系统设</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备的多点、固定实时电信号检</a:t>
            </a:r>
            <a:endParaRPr lang="en-US" altLang="zh-CN" b="1" dirty="0">
              <a:solidFill>
                <a:srgbClr val="FF0000"/>
              </a:solidFill>
            </a:endParaRPr>
          </a:p>
          <a:p>
            <a:pPr algn="l" defTabSz="995363" fontAlgn="auto">
              <a:spcBef>
                <a:spcPct val="50000"/>
              </a:spcBef>
              <a:spcAft>
                <a:spcPts val="0"/>
              </a:spcAft>
              <a:defRPr/>
            </a:pPr>
            <a:r>
              <a:rPr lang="zh-CN" altLang="en-US" b="1" dirty="0">
                <a:solidFill>
                  <a:srgbClr val="FF0000"/>
                </a:solidFill>
              </a:rPr>
              <a:t>测和监测干扰场合。</a:t>
            </a:r>
            <a:endParaRPr lang="zh-CN" altLang="en-US" b="1" dirty="0">
              <a:solidFill>
                <a:srgbClr val="FF0000"/>
              </a:solidFill>
              <a:latin typeface="黑体" pitchFamily="2" charset="-122"/>
              <a:ea typeface="黑体" pitchFamily="2" charset="-122"/>
            </a:endParaRPr>
          </a:p>
        </p:txBody>
      </p:sp>
      <p:grpSp>
        <p:nvGrpSpPr>
          <p:cNvPr id="55301" name="组合 1"/>
          <p:cNvGrpSpPr>
            <a:grpSpLocks/>
          </p:cNvGrpSpPr>
          <p:nvPr/>
        </p:nvGrpSpPr>
        <p:grpSpPr bwMode="auto">
          <a:xfrm>
            <a:off x="250825" y="1789113"/>
            <a:ext cx="1608138" cy="344487"/>
            <a:chOff x="3343275" y="2171700"/>
            <a:chExt cx="5544481" cy="527050"/>
          </a:xfrm>
        </p:grpSpPr>
        <p:pic>
          <p:nvPicPr>
            <p:cNvPr id="55304" name="Picture 15" descr="红色块2">
              <a:hlinkClick r:id="" action="ppaction://noact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2171700"/>
              <a:ext cx="484112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2">
              <a:hlinkClick r:id="" action="ppaction://noaction"/>
            </p:cNvPr>
            <p:cNvSpPr txBox="1">
              <a:spLocks noChangeArrowheads="1"/>
            </p:cNvSpPr>
            <p:nvPr/>
          </p:nvSpPr>
          <p:spPr bwMode="auto">
            <a:xfrm>
              <a:off x="3989127" y="2171700"/>
              <a:ext cx="4898629" cy="51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sz="1600" b="1" dirty="0" smtClean="0">
                  <a:solidFill>
                    <a:schemeClr val="bg1"/>
                  </a:solidFill>
                  <a:latin typeface="+mn-ea"/>
                </a:rPr>
                <a:t>产品介绍</a:t>
              </a:r>
              <a:endParaRPr lang="zh-CN" altLang="en-US" sz="1600" b="1" dirty="0" smtClean="0">
                <a:solidFill>
                  <a:schemeClr val="bg1"/>
                </a:solidFill>
                <a:latin typeface="黑体" pitchFamily="2" charset="-122"/>
                <a:ea typeface="黑体" pitchFamily="2" charset="-122"/>
              </a:endParaRPr>
            </a:p>
          </p:txBody>
        </p:sp>
      </p:grpSp>
      <p:sp>
        <p:nvSpPr>
          <p:cNvPr id="10" name="矩形 9"/>
          <p:cNvSpPr/>
          <p:nvPr/>
        </p:nvSpPr>
        <p:spPr>
          <a:xfrm>
            <a:off x="3433763" y="1604963"/>
            <a:ext cx="2276475" cy="369887"/>
          </a:xfrm>
          <a:prstGeom prst="rect">
            <a:avLst/>
          </a:prstGeom>
        </p:spPr>
        <p:txBody>
          <a:bodyPr wrap="none">
            <a:spAutoFit/>
          </a:bodyPr>
          <a:lstStyle/>
          <a:p>
            <a:pPr>
              <a:defRPr/>
            </a:pPr>
            <a:r>
              <a:rPr lang="zh-CN" altLang="en-US" b="1" dirty="0">
                <a:effectLst>
                  <a:outerShdw blurRad="38100" dist="38100" dir="2700000" algn="tl">
                    <a:srgbClr val="000000"/>
                  </a:outerShdw>
                </a:effectLst>
              </a:rPr>
              <a:t>干扰监测系列（四）</a:t>
            </a:r>
          </a:p>
        </p:txBody>
      </p:sp>
      <p:cxnSp>
        <p:nvCxnSpPr>
          <p:cNvPr id="11" name="直接箭头连接符 10"/>
          <p:cNvCxnSpPr/>
          <p:nvPr/>
        </p:nvCxnSpPr>
        <p:spPr>
          <a:xfrm>
            <a:off x="3708400" y="3933825"/>
            <a:ext cx="719138"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0"/>
          <p:cNvSpPr>
            <a:spLocks noChangeArrowheads="1"/>
          </p:cNvSpPr>
          <p:nvPr/>
        </p:nvSpPr>
        <p:spPr bwMode="auto">
          <a:xfrm>
            <a:off x="1944688" y="1835150"/>
            <a:ext cx="5148262" cy="431800"/>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a:defRPr/>
            </a:pPr>
            <a:r>
              <a:rPr lang="zh-CN" altLang="zh-CN" b="1" dirty="0">
                <a:solidFill>
                  <a:srgbClr val="FF0000"/>
                </a:solidFill>
              </a:rPr>
              <a:t>交流微电流产品</a:t>
            </a:r>
          </a:p>
        </p:txBody>
      </p:sp>
      <p:sp>
        <p:nvSpPr>
          <p:cNvPr id="56323" name="Text Box 18"/>
          <p:cNvSpPr txBox="1">
            <a:spLocks noChangeArrowheads="1"/>
          </p:cNvSpPr>
          <p:nvPr/>
        </p:nvSpPr>
        <p:spPr bwMode="auto">
          <a:xfrm>
            <a:off x="1873250" y="2339975"/>
            <a:ext cx="69834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r>
              <a:rPr lang="zh-CN" altLang="zh-CN" sz="1600">
                <a:latin typeface="黑体" pitchFamily="2" charset="-122"/>
                <a:ea typeface="黑体" pitchFamily="2" charset="-122"/>
              </a:rPr>
              <a:t>独特性：可高精度检测交流</a:t>
            </a:r>
            <a:r>
              <a:rPr lang="en-US" altLang="zh-CN" sz="1600">
                <a:latin typeface="黑体" pitchFamily="2" charset="-122"/>
                <a:ea typeface="黑体" pitchFamily="2" charset="-122"/>
              </a:rPr>
              <a:t>0.5mA</a:t>
            </a:r>
            <a:r>
              <a:rPr lang="zh-CN" altLang="zh-CN" sz="1600">
                <a:latin typeface="黑体" pitchFamily="2" charset="-122"/>
                <a:ea typeface="黑体" pitchFamily="2" charset="-122"/>
              </a:rPr>
              <a:t>电流</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a:p>
            <a:pPr algn="l"/>
            <a:r>
              <a:rPr lang="zh-CN" altLang="zh-CN" sz="1600">
                <a:latin typeface="黑体" pitchFamily="2" charset="-122"/>
                <a:ea typeface="黑体" pitchFamily="2" charset="-122"/>
              </a:rPr>
              <a:t>适用于：绝缘、漏电流、氧化锌避雷器状态监测</a:t>
            </a:r>
            <a:r>
              <a:rPr lang="zh-CN" altLang="en-US" sz="1600">
                <a:latin typeface="黑体" pitchFamily="2" charset="-122"/>
                <a:ea typeface="黑体" pitchFamily="2" charset="-122"/>
              </a:rPr>
              <a:t>。</a:t>
            </a:r>
            <a:endParaRPr lang="en-US" altLang="zh-CN" sz="1600">
              <a:latin typeface="黑体" pitchFamily="2" charset="-122"/>
              <a:ea typeface="黑体" pitchFamily="2" charset="-122"/>
            </a:endParaRPr>
          </a:p>
        </p:txBody>
      </p:sp>
      <p:pic>
        <p:nvPicPr>
          <p:cNvPr id="5632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28775"/>
            <a:ext cx="1149350" cy="1414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AutoShape 49"/>
          <p:cNvSpPr>
            <a:spLocks noChangeArrowheads="1"/>
          </p:cNvSpPr>
          <p:nvPr/>
        </p:nvSpPr>
        <p:spPr bwMode="auto">
          <a:xfrm>
            <a:off x="1962150" y="3633788"/>
            <a:ext cx="5165725" cy="431800"/>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a:defRPr/>
            </a:pPr>
            <a:r>
              <a:rPr lang="zh-CN" altLang="zh-CN" b="1" dirty="0">
                <a:solidFill>
                  <a:srgbClr val="FF0000"/>
                </a:solidFill>
              </a:rPr>
              <a:t>高精度单相交流电流隔离变送器</a:t>
            </a:r>
          </a:p>
        </p:txBody>
      </p:sp>
      <p:sp>
        <p:nvSpPr>
          <p:cNvPr id="56326" name="Text Box 19"/>
          <p:cNvSpPr txBox="1">
            <a:spLocks noChangeArrowheads="1"/>
          </p:cNvSpPr>
          <p:nvPr/>
        </p:nvSpPr>
        <p:spPr bwMode="auto">
          <a:xfrm>
            <a:off x="1908175" y="4138613"/>
            <a:ext cx="7270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r>
              <a:rPr lang="zh-CN" altLang="zh-CN" sz="1600">
                <a:latin typeface="黑体" pitchFamily="2" charset="-122"/>
                <a:ea typeface="黑体" pitchFamily="2" charset="-122"/>
              </a:rPr>
              <a:t>独特性：</a:t>
            </a:r>
            <a:r>
              <a:rPr lang="zh-CN" altLang="en-US" sz="1600">
                <a:latin typeface="黑体" pitchFamily="2" charset="-122"/>
                <a:ea typeface="黑体" pitchFamily="2" charset="-122"/>
              </a:rPr>
              <a:t>最大</a:t>
            </a:r>
            <a:r>
              <a:rPr lang="zh-CN" altLang="zh-CN" sz="1600">
                <a:latin typeface="黑体" pitchFamily="2" charset="-122"/>
                <a:ea typeface="黑体" pitchFamily="2" charset="-122"/>
              </a:rPr>
              <a:t>检测</a:t>
            </a:r>
            <a:r>
              <a:rPr lang="zh-CN" altLang="en-US" sz="1600">
                <a:latin typeface="黑体" pitchFamily="2" charset="-122"/>
                <a:ea typeface="黑体" pitchFamily="2" charset="-122"/>
              </a:rPr>
              <a:t>交流</a:t>
            </a:r>
            <a:r>
              <a:rPr lang="en-US" altLang="zh-CN" sz="1600">
                <a:latin typeface="黑体" pitchFamily="2" charset="-122"/>
                <a:ea typeface="黑体" pitchFamily="2" charset="-122"/>
              </a:rPr>
              <a:t>3000A</a:t>
            </a:r>
            <a:r>
              <a:rPr lang="zh-CN" altLang="zh-CN" sz="1600">
                <a:latin typeface="黑体" pitchFamily="2" charset="-122"/>
                <a:ea typeface="黑体" pitchFamily="2" charset="-122"/>
              </a:rPr>
              <a:t>、精度</a:t>
            </a:r>
            <a:r>
              <a:rPr lang="en-US" altLang="zh-CN" sz="1600">
                <a:latin typeface="黑体" pitchFamily="2" charset="-122"/>
                <a:ea typeface="黑体" pitchFamily="2" charset="-122"/>
              </a:rPr>
              <a:t>0.5</a:t>
            </a:r>
            <a:r>
              <a:rPr lang="zh-CN" altLang="en-US" sz="1600">
                <a:latin typeface="黑体" pitchFamily="2" charset="-122"/>
                <a:ea typeface="黑体" pitchFamily="2" charset="-122"/>
              </a:rPr>
              <a:t>级、</a:t>
            </a:r>
            <a:r>
              <a:rPr lang="zh-CN" altLang="zh-CN" sz="1600">
                <a:latin typeface="黑体" pitchFamily="2" charset="-122"/>
                <a:ea typeface="黑体" pitchFamily="2" charset="-122"/>
              </a:rPr>
              <a:t>频响</a:t>
            </a:r>
            <a:r>
              <a:rPr lang="en-US" altLang="zh-CN" sz="1600">
                <a:latin typeface="黑体" pitchFamily="2" charset="-122"/>
                <a:ea typeface="黑体" pitchFamily="2" charset="-122"/>
              </a:rPr>
              <a:t>40Hz</a:t>
            </a:r>
            <a:r>
              <a:rPr lang="zh-CN" altLang="zh-CN" sz="1600">
                <a:latin typeface="黑体" pitchFamily="2" charset="-122"/>
                <a:ea typeface="黑体" pitchFamily="2" charset="-122"/>
              </a:rPr>
              <a:t>～</a:t>
            </a:r>
            <a:r>
              <a:rPr lang="en-US" altLang="zh-CN" sz="1600">
                <a:latin typeface="黑体" pitchFamily="2" charset="-122"/>
                <a:ea typeface="黑体" pitchFamily="2" charset="-122"/>
              </a:rPr>
              <a:t>8KHz</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a:p>
            <a:pPr algn="l"/>
            <a:r>
              <a:rPr lang="zh-CN" altLang="zh-CN" sz="1600">
                <a:latin typeface="黑体" pitchFamily="2" charset="-122"/>
                <a:ea typeface="黑体" pitchFamily="2" charset="-122"/>
              </a:rPr>
              <a:t>适用于：</a:t>
            </a:r>
            <a:r>
              <a:rPr lang="zh-CN" altLang="en-US" sz="1600">
                <a:latin typeface="黑体" pitchFamily="2" charset="-122"/>
                <a:ea typeface="黑体" pitchFamily="2" charset="-122"/>
              </a:rPr>
              <a:t>高频率、高精度的交流电流检测。</a:t>
            </a:r>
          </a:p>
        </p:txBody>
      </p:sp>
      <p:pic>
        <p:nvPicPr>
          <p:cNvPr id="56327" name="图片 12" descr="IMG_20150720_1524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3427413"/>
            <a:ext cx="14255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特点产品（五）</a:t>
            </a:r>
          </a:p>
        </p:txBody>
      </p:sp>
      <p:sp>
        <p:nvSpPr>
          <p:cNvPr id="12" name="AutoShape 49"/>
          <p:cNvSpPr>
            <a:spLocks noChangeArrowheads="1"/>
          </p:cNvSpPr>
          <p:nvPr/>
        </p:nvSpPr>
        <p:spPr bwMode="auto">
          <a:xfrm>
            <a:off x="1962150" y="5197475"/>
            <a:ext cx="5165725" cy="431800"/>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defTabSz="995363" fontAlgn="auto">
              <a:spcBef>
                <a:spcPct val="50000"/>
              </a:spcBef>
              <a:spcAft>
                <a:spcPts val="0"/>
              </a:spcAft>
              <a:defRPr/>
            </a:pPr>
            <a:r>
              <a:rPr lang="zh-CN" altLang="zh-CN" b="1" dirty="0">
                <a:solidFill>
                  <a:srgbClr val="FF0000"/>
                </a:solidFill>
              </a:rPr>
              <a:t>开口式直流小电流变送器</a:t>
            </a:r>
            <a:endParaRPr lang="zh-CN" altLang="en-US" b="1" dirty="0">
              <a:solidFill>
                <a:srgbClr val="FF0000"/>
              </a:solidFill>
              <a:latin typeface="黑体" pitchFamily="2" charset="-122"/>
              <a:ea typeface="黑体" pitchFamily="2" charset="-122"/>
            </a:endParaRPr>
          </a:p>
        </p:txBody>
      </p:sp>
      <p:sp>
        <p:nvSpPr>
          <p:cNvPr id="56330" name="Text Box 19"/>
          <p:cNvSpPr txBox="1">
            <a:spLocks noChangeArrowheads="1"/>
          </p:cNvSpPr>
          <p:nvPr/>
        </p:nvSpPr>
        <p:spPr bwMode="auto">
          <a:xfrm>
            <a:off x="1908175" y="5702300"/>
            <a:ext cx="7270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r>
              <a:rPr lang="zh-CN" altLang="zh-CN" sz="1600">
                <a:latin typeface="黑体" pitchFamily="2" charset="-122"/>
                <a:ea typeface="黑体" pitchFamily="2" charset="-122"/>
              </a:rPr>
              <a:t>独特性：开口方式测量直流</a:t>
            </a:r>
            <a:r>
              <a:rPr lang="en-US" altLang="zh-CN" sz="1600">
                <a:latin typeface="黑体" pitchFamily="2" charset="-122"/>
                <a:ea typeface="黑体" pitchFamily="2" charset="-122"/>
              </a:rPr>
              <a:t>10A</a:t>
            </a:r>
            <a:r>
              <a:rPr lang="zh-CN" altLang="zh-CN" sz="1600">
                <a:latin typeface="黑体" pitchFamily="2" charset="-122"/>
                <a:ea typeface="黑体" pitchFamily="2" charset="-122"/>
              </a:rPr>
              <a:t>电流，稳定性好</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a:p>
            <a:pPr algn="l"/>
            <a:r>
              <a:rPr lang="zh-CN" altLang="zh-CN" sz="1600">
                <a:latin typeface="黑体" pitchFamily="2" charset="-122"/>
                <a:ea typeface="黑体" pitchFamily="2" charset="-122"/>
              </a:rPr>
              <a:t>适用于：小直流电流的开口方式测量场合</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p:txBody>
      </p:sp>
      <p:pic>
        <p:nvPicPr>
          <p:cNvPr id="5633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438" y="5160963"/>
            <a:ext cx="1111250" cy="136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0"/>
          <p:cNvSpPr>
            <a:spLocks noChangeArrowheads="1"/>
          </p:cNvSpPr>
          <p:nvPr/>
        </p:nvSpPr>
        <p:spPr bwMode="auto">
          <a:xfrm>
            <a:off x="1944688" y="1844675"/>
            <a:ext cx="5148262" cy="431800"/>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a:defRPr/>
            </a:pPr>
            <a:r>
              <a:rPr lang="zh-CN" altLang="zh-CN" b="1" dirty="0">
                <a:solidFill>
                  <a:srgbClr val="FF0000"/>
                </a:solidFill>
              </a:rPr>
              <a:t>多量程直流电压变送器</a:t>
            </a:r>
          </a:p>
        </p:txBody>
      </p:sp>
      <p:sp>
        <p:nvSpPr>
          <p:cNvPr id="57347" name="Text Box 18"/>
          <p:cNvSpPr txBox="1">
            <a:spLocks noChangeArrowheads="1"/>
          </p:cNvSpPr>
          <p:nvPr/>
        </p:nvSpPr>
        <p:spPr bwMode="auto">
          <a:xfrm>
            <a:off x="1873250" y="2349500"/>
            <a:ext cx="71628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r>
              <a:rPr lang="zh-CN" altLang="zh-CN" sz="1600">
                <a:latin typeface="黑体" pitchFamily="2" charset="-122"/>
                <a:ea typeface="黑体" pitchFamily="2" charset="-122"/>
              </a:rPr>
              <a:t>独特性：集成</a:t>
            </a:r>
            <a:r>
              <a:rPr lang="en-US" altLang="zh-CN" sz="1600">
                <a:latin typeface="黑体" pitchFamily="2" charset="-122"/>
                <a:ea typeface="黑体" pitchFamily="2" charset="-122"/>
              </a:rPr>
              <a:t>24V/36V/48V/80V/120V/200V/300V/500V/1000V</a:t>
            </a:r>
            <a:r>
              <a:rPr lang="zh-CN" altLang="zh-CN" sz="1600">
                <a:latin typeface="黑体" pitchFamily="2" charset="-122"/>
                <a:ea typeface="黑体" pitchFamily="2" charset="-122"/>
              </a:rPr>
              <a:t>等</a:t>
            </a:r>
            <a:r>
              <a:rPr lang="en-US" altLang="zh-CN" sz="1600">
                <a:latin typeface="黑体" pitchFamily="2" charset="-122"/>
                <a:ea typeface="黑体" pitchFamily="2" charset="-122"/>
              </a:rPr>
              <a:t>9</a:t>
            </a:r>
            <a:r>
              <a:rPr lang="zh-CN" altLang="zh-CN" sz="1600">
                <a:latin typeface="黑体" pitchFamily="2" charset="-122"/>
                <a:ea typeface="黑体" pitchFamily="2" charset="-122"/>
              </a:rPr>
              <a:t>档输入量程、可直流电压电流信号组合成三路同时输出，如</a:t>
            </a:r>
            <a:r>
              <a:rPr lang="en-US" altLang="zh-CN" sz="1600">
                <a:latin typeface="黑体" pitchFamily="2" charset="-122"/>
                <a:ea typeface="黑体" pitchFamily="2" charset="-122"/>
              </a:rPr>
              <a:t>0-5V/0-10V/0-20mA</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a:p>
            <a:pPr algn="l"/>
            <a:r>
              <a:rPr lang="zh-CN" altLang="zh-CN" sz="1600">
                <a:latin typeface="黑体" pitchFamily="2" charset="-122"/>
                <a:ea typeface="黑体" pitchFamily="2" charset="-122"/>
              </a:rPr>
              <a:t>适用于：电力、工业控制等系统中直流电压信号的检测</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p:txBody>
      </p:sp>
      <p:pic>
        <p:nvPicPr>
          <p:cNvPr id="5734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844675"/>
            <a:ext cx="1054100" cy="152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49"/>
          <p:cNvSpPr>
            <a:spLocks noChangeArrowheads="1"/>
          </p:cNvSpPr>
          <p:nvPr/>
        </p:nvSpPr>
        <p:spPr bwMode="auto">
          <a:xfrm>
            <a:off x="1979613" y="3581400"/>
            <a:ext cx="5165725" cy="431800"/>
          </a:xfrm>
          <a:prstGeom prst="roundRect">
            <a:avLst>
              <a:gd name="adj" fmla="val 14468"/>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l" defTabSz="995363" fontAlgn="auto">
              <a:spcBef>
                <a:spcPct val="50000"/>
              </a:spcBef>
              <a:spcAft>
                <a:spcPts val="0"/>
              </a:spcAft>
              <a:defRPr/>
            </a:pPr>
            <a:r>
              <a:rPr lang="en-US" altLang="zh-CN" b="1" dirty="0">
                <a:solidFill>
                  <a:srgbClr val="FF0000"/>
                </a:solidFill>
              </a:rPr>
              <a:t>5000V</a:t>
            </a:r>
            <a:r>
              <a:rPr lang="zh-CN" altLang="en-US" b="1" dirty="0">
                <a:solidFill>
                  <a:srgbClr val="FF0000"/>
                </a:solidFill>
              </a:rPr>
              <a:t>直流大电压隔离变送器</a:t>
            </a:r>
            <a:endParaRPr lang="zh-CN" altLang="en-US" b="1" dirty="0">
              <a:solidFill>
                <a:srgbClr val="FF0000"/>
              </a:solidFill>
              <a:latin typeface="黑体" pitchFamily="2" charset="-122"/>
              <a:ea typeface="黑体" pitchFamily="2" charset="-122"/>
            </a:endParaRPr>
          </a:p>
        </p:txBody>
      </p:sp>
      <p:sp>
        <p:nvSpPr>
          <p:cNvPr id="57350" name="Text Box 19"/>
          <p:cNvSpPr txBox="1">
            <a:spLocks noChangeArrowheads="1"/>
          </p:cNvSpPr>
          <p:nvPr/>
        </p:nvSpPr>
        <p:spPr bwMode="auto">
          <a:xfrm>
            <a:off x="1944688" y="4086225"/>
            <a:ext cx="7270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a:r>
              <a:rPr lang="zh-CN" altLang="zh-CN" sz="1600">
                <a:latin typeface="黑体" pitchFamily="2" charset="-122"/>
                <a:ea typeface="黑体" pitchFamily="2" charset="-122"/>
              </a:rPr>
              <a:t>独特性：</a:t>
            </a:r>
            <a:r>
              <a:rPr lang="zh-CN" altLang="en-US" sz="1600">
                <a:latin typeface="黑体" pitchFamily="2" charset="-122"/>
                <a:ea typeface="黑体" pitchFamily="2" charset="-122"/>
              </a:rPr>
              <a:t>可检测高达</a:t>
            </a:r>
            <a:r>
              <a:rPr lang="en-US" altLang="zh-CN" sz="1600">
                <a:latin typeface="黑体" pitchFamily="2" charset="-122"/>
                <a:ea typeface="黑体" pitchFamily="2" charset="-122"/>
              </a:rPr>
              <a:t>5000V</a:t>
            </a:r>
            <a:r>
              <a:rPr lang="zh-CN" altLang="en-US" sz="1600">
                <a:latin typeface="黑体" pitchFamily="2" charset="-122"/>
                <a:ea typeface="黑体" pitchFamily="2" charset="-122"/>
              </a:rPr>
              <a:t>的直流电压，隔离耐压</a:t>
            </a:r>
            <a:r>
              <a:rPr lang="en-US" altLang="zh-CN" sz="1600">
                <a:latin typeface="黑体" pitchFamily="2" charset="-122"/>
                <a:ea typeface="黑体" pitchFamily="2" charset="-122"/>
              </a:rPr>
              <a:t>10KVDC</a:t>
            </a:r>
            <a:r>
              <a:rPr lang="zh-CN" altLang="en-US" sz="1600">
                <a:latin typeface="黑体" pitchFamily="2" charset="-122"/>
                <a:ea typeface="黑体" pitchFamily="2" charset="-122"/>
              </a:rPr>
              <a:t>，精度</a:t>
            </a:r>
            <a:r>
              <a:rPr lang="en-US" altLang="zh-CN" sz="1600">
                <a:latin typeface="黑体" pitchFamily="2" charset="-122"/>
                <a:ea typeface="黑体" pitchFamily="2" charset="-122"/>
              </a:rPr>
              <a:t>0.2%</a:t>
            </a:r>
            <a:r>
              <a:rPr lang="zh-CN" altLang="en-US" sz="1600">
                <a:latin typeface="黑体" pitchFamily="2" charset="-122"/>
                <a:ea typeface="黑体" pitchFamily="2" charset="-122"/>
              </a:rPr>
              <a:t>。</a:t>
            </a:r>
            <a:endParaRPr lang="zh-CN" altLang="zh-CN" sz="1600">
              <a:latin typeface="黑体" pitchFamily="2" charset="-122"/>
              <a:ea typeface="黑体" pitchFamily="2" charset="-122"/>
            </a:endParaRPr>
          </a:p>
          <a:p>
            <a:pPr algn="l"/>
            <a:r>
              <a:rPr lang="zh-CN" altLang="zh-CN" sz="1600">
                <a:latin typeface="黑体" pitchFamily="2" charset="-122"/>
                <a:ea typeface="黑体" pitchFamily="2" charset="-122"/>
              </a:rPr>
              <a:t>适用于：</a:t>
            </a:r>
            <a:r>
              <a:rPr lang="zh-CN" altLang="en-US" sz="1600">
                <a:latin typeface="黑体" pitchFamily="2" charset="-122"/>
                <a:ea typeface="黑体" pitchFamily="2" charset="-122"/>
              </a:rPr>
              <a:t>可用大电压设备中电压检测。</a:t>
            </a:r>
            <a:endParaRPr lang="zh-CN" altLang="zh-CN" sz="1600">
              <a:latin typeface="黑体" pitchFamily="2" charset="-122"/>
              <a:ea typeface="黑体" pitchFamily="2" charset="-122"/>
            </a:endParaRPr>
          </a:p>
        </p:txBody>
      </p:sp>
      <p:pic>
        <p:nvPicPr>
          <p:cNvPr id="5735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581400"/>
            <a:ext cx="1481137"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特点产品（六）</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8"/>
          <p:cNvSpPr>
            <a:spLocks noChangeArrowheads="1"/>
          </p:cNvSpPr>
          <p:nvPr/>
        </p:nvSpPr>
        <p:spPr bwMode="auto">
          <a:xfrm>
            <a:off x="773113" y="2133600"/>
            <a:ext cx="7721600" cy="414338"/>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58371" name="TextBox 28"/>
          <p:cNvSpPr txBox="1">
            <a:spLocks noChangeArrowheads="1"/>
          </p:cNvSpPr>
          <p:nvPr/>
        </p:nvSpPr>
        <p:spPr bwMode="auto">
          <a:xfrm>
            <a:off x="755650" y="2124075"/>
            <a:ext cx="662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latin typeface="幼圆" pitchFamily="49" charset="-122"/>
                <a:ea typeface="幼圆" pitchFamily="49" charset="-122"/>
              </a:rPr>
              <a:t>电量传感器</a:t>
            </a:r>
            <a:r>
              <a:rPr lang="zh-CN" altLang="en-US">
                <a:latin typeface="幼圆" pitchFamily="49" charset="-122"/>
                <a:ea typeface="幼圆" pitchFamily="49" charset="-122"/>
              </a:rPr>
              <a:t>用于航天、航空、军工生产和检测设备。</a:t>
            </a:r>
          </a:p>
        </p:txBody>
      </p:sp>
      <p:sp>
        <p:nvSpPr>
          <p:cNvPr id="58372" name="TextBox 28"/>
          <p:cNvSpPr txBox="1">
            <a:spLocks noChangeArrowheads="1"/>
          </p:cNvSpPr>
          <p:nvPr/>
        </p:nvSpPr>
        <p:spPr bwMode="auto">
          <a:xfrm>
            <a:off x="684213" y="2909888"/>
            <a:ext cx="7488237"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sz="2000">
                <a:latin typeface="幼圆" pitchFamily="49" charset="-122"/>
                <a:ea typeface="幼圆" pitchFamily="49" charset="-122"/>
              </a:rPr>
              <a:t>1.</a:t>
            </a:r>
            <a:r>
              <a:rPr lang="zh-CN" altLang="en-US" sz="2000">
                <a:latin typeface="幼圆" pitchFamily="49" charset="-122"/>
                <a:ea typeface="幼圆" pitchFamily="49" charset="-122"/>
              </a:rPr>
              <a:t>用于导弹发射前状态监控和检测。</a:t>
            </a:r>
            <a:endParaRPr lang="en-US" altLang="zh-CN" sz="2000">
              <a:latin typeface="幼圆" pitchFamily="49" charset="-122"/>
              <a:ea typeface="幼圆" pitchFamily="49" charset="-122"/>
            </a:endParaRPr>
          </a:p>
          <a:p>
            <a:pPr algn="l" eaLnBrk="1" hangingPunct="1"/>
            <a:endParaRPr lang="zh-CN" altLang="en-US" sz="2000">
              <a:latin typeface="幼圆" pitchFamily="49" charset="-122"/>
              <a:ea typeface="幼圆" pitchFamily="49" charset="-122"/>
            </a:endParaRPr>
          </a:p>
          <a:p>
            <a:pPr algn="l" eaLnBrk="1" hangingPunct="1"/>
            <a:r>
              <a:rPr lang="en-US" altLang="zh-CN" sz="2000">
                <a:latin typeface="幼圆" pitchFamily="49" charset="-122"/>
                <a:ea typeface="幼圆" pitchFamily="49" charset="-122"/>
              </a:rPr>
              <a:t>2.</a:t>
            </a:r>
            <a:r>
              <a:rPr lang="zh-CN" altLang="en-US" sz="2000">
                <a:latin typeface="幼圆" pitchFamily="49" charset="-122"/>
                <a:ea typeface="幼圆" pitchFamily="49" charset="-122"/>
              </a:rPr>
              <a:t>用于航空电源、空速管、飞参仪中的检测和监控。</a:t>
            </a:r>
            <a:endParaRPr lang="en-US" altLang="zh-CN" sz="2000">
              <a:latin typeface="幼圆" pitchFamily="49" charset="-122"/>
              <a:ea typeface="幼圆" pitchFamily="49" charset="-122"/>
            </a:endParaRPr>
          </a:p>
          <a:p>
            <a:pPr algn="l" eaLnBrk="1" hangingPunct="1"/>
            <a:endParaRPr lang="zh-CN" altLang="en-US" sz="2000">
              <a:latin typeface="幼圆" pitchFamily="49" charset="-122"/>
              <a:ea typeface="幼圆" pitchFamily="49" charset="-122"/>
            </a:endParaRPr>
          </a:p>
          <a:p>
            <a:pPr algn="l" eaLnBrk="1" hangingPunct="1"/>
            <a:r>
              <a:rPr lang="en-US" altLang="zh-CN" sz="2000">
                <a:latin typeface="幼圆" pitchFamily="49" charset="-122"/>
                <a:ea typeface="幼圆" pitchFamily="49" charset="-122"/>
              </a:rPr>
              <a:t>3.</a:t>
            </a:r>
            <a:r>
              <a:rPr lang="zh-CN" altLang="en-US" sz="2000">
                <a:latin typeface="幼圆" pitchFamily="49" charset="-122"/>
                <a:ea typeface="幼圆" pitchFamily="49" charset="-122"/>
              </a:rPr>
              <a:t>用于战车发电机、电源的检测和控制。</a:t>
            </a:r>
            <a:endParaRPr lang="en-US" altLang="zh-CN" sz="2000">
              <a:latin typeface="幼圆" pitchFamily="49" charset="-122"/>
              <a:ea typeface="幼圆" pitchFamily="49" charset="-122"/>
            </a:endParaRPr>
          </a:p>
          <a:p>
            <a:pPr algn="l" eaLnBrk="1" hangingPunct="1"/>
            <a:endParaRPr lang="zh-CN" altLang="en-US" sz="2000">
              <a:latin typeface="幼圆" pitchFamily="49" charset="-122"/>
              <a:ea typeface="幼圆" pitchFamily="49" charset="-122"/>
            </a:endParaRPr>
          </a:p>
          <a:p>
            <a:pPr algn="l" eaLnBrk="1" hangingPunct="1"/>
            <a:r>
              <a:rPr lang="en-US" altLang="zh-CN" sz="2000">
                <a:latin typeface="幼圆" pitchFamily="49" charset="-122"/>
                <a:ea typeface="幼圆" pitchFamily="49" charset="-122"/>
              </a:rPr>
              <a:t>4.</a:t>
            </a:r>
            <a:r>
              <a:rPr lang="zh-CN" altLang="en-US" sz="2000">
                <a:latin typeface="幼圆" pitchFamily="49" charset="-122"/>
                <a:ea typeface="幼圆" pitchFamily="49" charset="-122"/>
              </a:rPr>
              <a:t>用于军用试验和检测设备中使用。</a:t>
            </a:r>
          </a:p>
        </p:txBody>
      </p:sp>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a:t>
            </a:r>
          </a:p>
        </p:txBody>
      </p:sp>
      <p:pic>
        <p:nvPicPr>
          <p:cNvPr id="5837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2589213"/>
            <a:ext cx="1436688" cy="1433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5" name="Picture 7" descr="C:\Documents and Settings\lx\桌面\未标题-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4005263"/>
            <a:ext cx="1436688" cy="117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6" name="Picture 8" descr="C:\Documents and Settings\lx\桌面\未标题-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4050" y="5589588"/>
            <a:ext cx="156845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7" name="Picture 9" descr="C:\Documents and Settings\lx\桌面\未标题-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5568950"/>
            <a:ext cx="1441450"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8" name="Picture 10" descr="C:\Documents and Settings\lx\桌面\B0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6188" y="5378450"/>
            <a:ext cx="1341437"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9" name="Picture 11" descr="C:\Documents and Settings\lx\桌面\T6.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1500" y="5300663"/>
            <a:ext cx="1566863"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80" name="Picture 13" descr="C:\Documents and Settings\lx\桌面\56756756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22713" y="5597525"/>
            <a:ext cx="1154112" cy="107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军工（一、</a:t>
            </a:r>
            <a:r>
              <a:rPr lang="zh-CN" altLang="zh-CN" sz="2400" b="1" dirty="0">
                <a:solidFill>
                  <a:schemeClr val="bg1"/>
                </a:solidFill>
                <a:effectLst>
                  <a:outerShdw blurRad="38100" dist="38100" dir="2700000" algn="tl">
                    <a:srgbClr val="000000">
                      <a:alpha val="43137"/>
                    </a:srgbClr>
                  </a:outerShdw>
                </a:effectLst>
              </a:rPr>
              <a:t>交流发电应用</a:t>
            </a:r>
            <a:r>
              <a:rPr lang="zh-CN" altLang="en-US" sz="2400" b="1" dirty="0">
                <a:solidFill>
                  <a:schemeClr val="bg1"/>
                </a:solidFill>
              </a:rPr>
              <a:t>）</a:t>
            </a:r>
            <a:endParaRPr lang="zh-CN" altLang="en-US" sz="2400" b="1" dirty="0">
              <a:solidFill>
                <a:schemeClr val="bg1"/>
              </a:solidFill>
              <a:effectLst>
                <a:outerShdw blurRad="38100" dist="38100" dir="2700000" algn="tl">
                  <a:srgbClr val="000000"/>
                </a:outerShdw>
              </a:effectLst>
            </a:endParaRPr>
          </a:p>
        </p:txBody>
      </p:sp>
      <p:pic>
        <p:nvPicPr>
          <p:cNvPr id="59395" name="Picture 9" descr="C:\Documents and Settings\lx\桌面\未标题-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2063" y="5337175"/>
            <a:ext cx="12731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844675"/>
            <a:ext cx="69230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Box 1"/>
          <p:cNvSpPr txBox="1">
            <a:spLocks noChangeArrowheads="1"/>
          </p:cNvSpPr>
          <p:nvPr/>
        </p:nvSpPr>
        <p:spPr bwMode="auto">
          <a:xfrm>
            <a:off x="1747838" y="1557338"/>
            <a:ext cx="15287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2000" b="1"/>
              <a:t>应用</a:t>
            </a:r>
            <a:r>
              <a:rPr lang="zh-CN" altLang="zh-CN" sz="2000" b="1"/>
              <a:t>框图</a:t>
            </a:r>
            <a:r>
              <a:rPr lang="zh-CN" altLang="en-US" sz="2000" b="1"/>
              <a:t>：</a:t>
            </a:r>
          </a:p>
        </p:txBody>
      </p:sp>
      <p:pic>
        <p:nvPicPr>
          <p:cNvPr id="5939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50" y="2060575"/>
            <a:ext cx="1020763"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9" name="矩形 8"/>
          <p:cNvSpPr>
            <a:spLocks noChangeArrowheads="1"/>
          </p:cNvSpPr>
          <p:nvPr/>
        </p:nvSpPr>
        <p:spPr bwMode="auto">
          <a:xfrm>
            <a:off x="377825" y="3059113"/>
            <a:ext cx="9540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1200"/>
              <a:t>电压传感器</a:t>
            </a:r>
          </a:p>
        </p:txBody>
      </p:sp>
      <p:pic>
        <p:nvPicPr>
          <p:cNvPr id="5940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573463"/>
            <a:ext cx="1020763"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1" name="矩形 24"/>
          <p:cNvSpPr>
            <a:spLocks noChangeArrowheads="1"/>
          </p:cNvSpPr>
          <p:nvPr/>
        </p:nvSpPr>
        <p:spPr bwMode="auto">
          <a:xfrm>
            <a:off x="390525" y="4572000"/>
            <a:ext cx="9540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en-US" sz="1200"/>
              <a:t>频率传感器</a:t>
            </a:r>
            <a:endParaRPr lang="zh-CN" altLang="zh-CN" sz="1200"/>
          </a:p>
        </p:txBody>
      </p:sp>
      <p:pic>
        <p:nvPicPr>
          <p:cNvPr id="59402" name="Picture 8" descr="C:\Documents and Settings\lx\桌面\未标题-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5013" y="5348288"/>
            <a:ext cx="1262062"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5"/>
          <p:cNvSpPr/>
          <p:nvPr/>
        </p:nvSpPr>
        <p:spPr>
          <a:xfrm>
            <a:off x="6732588" y="6308725"/>
            <a:ext cx="1570037" cy="277813"/>
          </a:xfrm>
          <a:prstGeom prst="rect">
            <a:avLst/>
          </a:prstGeom>
        </p:spPr>
        <p:txBody>
          <a:bodyPr wrap="none">
            <a:spAutoFit/>
          </a:bodyPr>
          <a:lstStyle/>
          <a:p>
            <a:pPr algn="l">
              <a:defRPr/>
            </a:pPr>
            <a:r>
              <a:rPr lang="zh-CN" altLang="zh-CN" sz="1200" dirty="0">
                <a:latin typeface="+mn-ea"/>
                <a:ea typeface="+mn-ea"/>
              </a:rPr>
              <a:t>电流传感器</a:t>
            </a:r>
            <a:r>
              <a:rPr lang="en-US" altLang="zh-CN" sz="1200" dirty="0">
                <a:latin typeface="+mn-ea"/>
                <a:ea typeface="+mn-ea"/>
              </a:rPr>
              <a:t>(</a:t>
            </a:r>
            <a:r>
              <a:rPr lang="zh-CN" altLang="zh-CN" sz="1200" dirty="0">
                <a:latin typeface="+mn-ea"/>
                <a:ea typeface="+mn-ea"/>
              </a:rPr>
              <a:t>互感器</a:t>
            </a:r>
            <a:r>
              <a:rPr lang="en-US" altLang="zh-CN" sz="1200" dirty="0">
                <a:latin typeface="+mn-ea"/>
                <a:ea typeface="+mn-ea"/>
              </a:rPr>
              <a:t>)</a:t>
            </a:r>
            <a:endParaRPr lang="zh-CN" altLang="zh-CN" sz="1200" dirty="0">
              <a:latin typeface="+mn-ea"/>
              <a:ea typeface="+mn-ea"/>
            </a:endParaRPr>
          </a:p>
        </p:txBody>
      </p:sp>
      <p:pic>
        <p:nvPicPr>
          <p:cNvPr id="5940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6838" y="5359400"/>
            <a:ext cx="12573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013" y="5508625"/>
            <a:ext cx="1141412"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矩形 28"/>
          <p:cNvSpPr/>
          <p:nvPr/>
        </p:nvSpPr>
        <p:spPr>
          <a:xfrm>
            <a:off x="2384425" y="6405563"/>
            <a:ext cx="1108075" cy="276225"/>
          </a:xfrm>
          <a:prstGeom prst="rect">
            <a:avLst/>
          </a:prstGeom>
        </p:spPr>
        <p:txBody>
          <a:bodyPr wrap="none">
            <a:spAutoFit/>
          </a:bodyPr>
          <a:lstStyle/>
          <a:p>
            <a:pPr algn="l">
              <a:defRPr/>
            </a:pPr>
            <a:r>
              <a:rPr lang="zh-CN" altLang="zh-CN" sz="1200" dirty="0"/>
              <a:t>全参数传感器</a:t>
            </a:r>
            <a:endParaRPr lang="zh-CN" altLang="zh-CN" sz="1200" dirty="0">
              <a:latin typeface="+mn-ea"/>
              <a:ea typeface="+mn-ea"/>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军工（二、</a:t>
            </a:r>
            <a:r>
              <a:rPr lang="zh-CN" altLang="en-US" sz="2400" b="1" dirty="0">
                <a:solidFill>
                  <a:schemeClr val="bg1"/>
                </a:solidFill>
                <a:effectLst>
                  <a:outerShdw blurRad="38100" dist="38100" dir="2700000" algn="tl">
                    <a:srgbClr val="000000">
                      <a:alpha val="43137"/>
                    </a:srgbClr>
                  </a:outerShdw>
                </a:effectLst>
              </a:rPr>
              <a:t>直流</a:t>
            </a:r>
            <a:r>
              <a:rPr lang="zh-CN" altLang="zh-CN" sz="2400" b="1" dirty="0">
                <a:solidFill>
                  <a:schemeClr val="bg1"/>
                </a:solidFill>
                <a:effectLst>
                  <a:outerShdw blurRad="38100" dist="38100" dir="2700000" algn="tl">
                    <a:srgbClr val="000000">
                      <a:alpha val="43137"/>
                    </a:srgbClr>
                  </a:outerShdw>
                </a:effectLst>
              </a:rPr>
              <a:t>发电应用</a:t>
            </a:r>
            <a:r>
              <a:rPr lang="zh-CN" altLang="en-US" sz="2400" b="1" dirty="0">
                <a:solidFill>
                  <a:schemeClr val="bg1"/>
                </a:solidFill>
              </a:rPr>
              <a:t>）</a:t>
            </a:r>
            <a:endParaRPr lang="zh-CN" altLang="en-US" sz="2400" b="1" dirty="0">
              <a:solidFill>
                <a:schemeClr val="bg1"/>
              </a:solidFill>
              <a:effectLst>
                <a:outerShdw blurRad="38100" dist="38100" dir="2700000" algn="tl">
                  <a:srgbClr val="000000"/>
                </a:outerShdw>
              </a:effectLst>
            </a:endParaRPr>
          </a:p>
        </p:txBody>
      </p:sp>
      <p:sp>
        <p:nvSpPr>
          <p:cNvPr id="60419" name="TextBox 1"/>
          <p:cNvSpPr txBox="1">
            <a:spLocks noChangeArrowheads="1"/>
          </p:cNvSpPr>
          <p:nvPr/>
        </p:nvSpPr>
        <p:spPr bwMode="auto">
          <a:xfrm>
            <a:off x="323850" y="1557338"/>
            <a:ext cx="1528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2000" b="1"/>
              <a:t>应用</a:t>
            </a:r>
            <a:r>
              <a:rPr lang="zh-CN" altLang="zh-CN" sz="2000" b="1"/>
              <a:t>框图</a:t>
            </a:r>
            <a:r>
              <a:rPr lang="zh-CN" altLang="en-US" sz="2000" b="1"/>
              <a:t>：</a:t>
            </a:r>
          </a:p>
        </p:txBody>
      </p:sp>
      <p:sp>
        <p:nvSpPr>
          <p:cNvPr id="26" name="矩形 25"/>
          <p:cNvSpPr/>
          <p:nvPr/>
        </p:nvSpPr>
        <p:spPr>
          <a:xfrm>
            <a:off x="2484438" y="6381750"/>
            <a:ext cx="1260475" cy="276225"/>
          </a:xfrm>
          <a:prstGeom prst="rect">
            <a:avLst/>
          </a:prstGeom>
        </p:spPr>
        <p:txBody>
          <a:bodyPr wrap="none">
            <a:spAutoFit/>
          </a:bodyPr>
          <a:lstStyle/>
          <a:p>
            <a:pPr algn="l">
              <a:defRPr/>
            </a:pPr>
            <a:r>
              <a:rPr lang="zh-CN" altLang="en-US" sz="1200" dirty="0">
                <a:latin typeface="+mn-ea"/>
                <a:ea typeface="+mn-ea"/>
              </a:rPr>
              <a:t>直流电流</a:t>
            </a:r>
            <a:r>
              <a:rPr lang="zh-CN" altLang="zh-CN" sz="1200" dirty="0">
                <a:latin typeface="+mn-ea"/>
                <a:ea typeface="+mn-ea"/>
              </a:rPr>
              <a:t>传感器</a:t>
            </a:r>
          </a:p>
        </p:txBody>
      </p:sp>
      <p:sp>
        <p:nvSpPr>
          <p:cNvPr id="29" name="矩形 28"/>
          <p:cNvSpPr/>
          <p:nvPr/>
        </p:nvSpPr>
        <p:spPr>
          <a:xfrm>
            <a:off x="6527800" y="6381750"/>
            <a:ext cx="1262063" cy="276225"/>
          </a:xfrm>
          <a:prstGeom prst="rect">
            <a:avLst/>
          </a:prstGeom>
        </p:spPr>
        <p:txBody>
          <a:bodyPr wrap="none">
            <a:spAutoFit/>
          </a:bodyPr>
          <a:lstStyle/>
          <a:p>
            <a:pPr algn="l">
              <a:defRPr/>
            </a:pPr>
            <a:r>
              <a:rPr lang="zh-CN" altLang="en-US" sz="1200" dirty="0">
                <a:latin typeface="+mn-ea"/>
              </a:rPr>
              <a:t>直流电压</a:t>
            </a:r>
            <a:r>
              <a:rPr lang="zh-CN" altLang="zh-CN" sz="1200" dirty="0">
                <a:latin typeface="+mn-ea"/>
              </a:rPr>
              <a:t>传感器</a:t>
            </a:r>
          </a:p>
        </p:txBody>
      </p:sp>
      <p:pic>
        <p:nvPicPr>
          <p:cNvPr id="604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7925" y="1982788"/>
            <a:ext cx="7065963"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5229225"/>
            <a:ext cx="154622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4"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endParaRPr lang="zh-CN" altLang="en-US"/>
          </a:p>
        </p:txBody>
      </p:sp>
      <p:pic>
        <p:nvPicPr>
          <p:cNvPr id="60425" name="Picture 11" descr="T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9375" y="5014913"/>
            <a:ext cx="1566863"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6" name="Rectangle 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endParaRPr lang="zh-CN" altLang="en-US"/>
          </a:p>
        </p:txBody>
      </p:sp>
      <p:pic>
        <p:nvPicPr>
          <p:cNvPr id="60427" name="Picture 10" descr="B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5091113"/>
            <a:ext cx="1341438" cy="129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军工（三、空速管应用</a:t>
            </a:r>
            <a:r>
              <a:rPr lang="zh-CN" altLang="en-US" sz="2400" b="1" dirty="0">
                <a:solidFill>
                  <a:schemeClr val="bg1"/>
                </a:solidFill>
              </a:rPr>
              <a:t>）</a:t>
            </a:r>
            <a:endParaRPr lang="zh-CN" altLang="en-US" sz="2400" b="1" dirty="0">
              <a:solidFill>
                <a:schemeClr val="bg1"/>
              </a:solidFill>
              <a:effectLst>
                <a:outerShdw blurRad="38100" dist="38100" dir="2700000" algn="tl">
                  <a:srgbClr val="000000"/>
                </a:outerShdw>
              </a:effectLst>
            </a:endParaRPr>
          </a:p>
        </p:txBody>
      </p:sp>
      <p:sp>
        <p:nvSpPr>
          <p:cNvPr id="61443" name="TextBox 1"/>
          <p:cNvSpPr txBox="1">
            <a:spLocks noChangeArrowheads="1"/>
          </p:cNvSpPr>
          <p:nvPr/>
        </p:nvSpPr>
        <p:spPr bwMode="auto">
          <a:xfrm>
            <a:off x="323850" y="1587500"/>
            <a:ext cx="1528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2000" b="1"/>
              <a:t>应用</a:t>
            </a:r>
            <a:r>
              <a:rPr lang="zh-CN" altLang="zh-CN" sz="2000" b="1"/>
              <a:t>框图</a:t>
            </a:r>
            <a:r>
              <a:rPr lang="zh-CN" altLang="en-US" sz="2000" b="1"/>
              <a:t>：</a:t>
            </a:r>
          </a:p>
        </p:txBody>
      </p:sp>
      <p:sp>
        <p:nvSpPr>
          <p:cNvPr id="61444"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endParaRPr lang="zh-CN" altLang="en-US"/>
          </a:p>
        </p:txBody>
      </p:sp>
      <p:sp>
        <p:nvSpPr>
          <p:cNvPr id="61445" name="Rectangle 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endParaRPr lang="zh-CN" altLang="en-US"/>
          </a:p>
        </p:txBody>
      </p:sp>
      <p:pic>
        <p:nvPicPr>
          <p:cNvPr id="61446" name="Picture 2" descr="C:\Documents and Settings\lx\桌面\未标题-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5013325"/>
            <a:ext cx="2217738"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7" name="TextBox 1"/>
          <p:cNvSpPr txBox="1">
            <a:spLocks noChangeArrowheads="1"/>
          </p:cNvSpPr>
          <p:nvPr/>
        </p:nvSpPr>
        <p:spPr bwMode="auto">
          <a:xfrm>
            <a:off x="4716463" y="2627313"/>
            <a:ext cx="3311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a:t>通用空速管检测报警单元特点：</a:t>
            </a:r>
          </a:p>
        </p:txBody>
      </p:sp>
      <p:pic>
        <p:nvPicPr>
          <p:cNvPr id="61448" name="Picture 5" descr="C:\Documents and Settings\lx\桌面\333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75" y="2087563"/>
            <a:ext cx="3205163"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787900" y="3213100"/>
            <a:ext cx="3605213" cy="1800225"/>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l">
              <a:defRPr/>
            </a:pPr>
            <a:endParaRPr lang="zh-CN" altLang="en-US" dirty="0"/>
          </a:p>
        </p:txBody>
      </p:sp>
      <p:sp>
        <p:nvSpPr>
          <p:cNvPr id="61450" name="TextBox 3"/>
          <p:cNvSpPr txBox="1">
            <a:spLocks noChangeArrowheads="1"/>
          </p:cNvSpPr>
          <p:nvPr/>
        </p:nvSpPr>
        <p:spPr bwMode="auto">
          <a:xfrm>
            <a:off x="4932363" y="3357563"/>
            <a:ext cx="3311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a:t>通用性强：可外置电阻进行配  置，</a:t>
            </a:r>
            <a:r>
              <a:rPr lang="en-US" altLang="zh-CN"/>
              <a:t>0.2</a:t>
            </a:r>
            <a:r>
              <a:rPr lang="zh-CN" altLang="en-US"/>
              <a:t>、</a:t>
            </a:r>
            <a:r>
              <a:rPr lang="en-US" altLang="zh-CN"/>
              <a:t>0.4</a:t>
            </a:r>
            <a:r>
              <a:rPr lang="zh-CN" altLang="en-US"/>
              <a:t>、</a:t>
            </a:r>
            <a:r>
              <a:rPr lang="en-US" altLang="zh-CN"/>
              <a:t>0.6</a:t>
            </a:r>
            <a:r>
              <a:rPr lang="zh-CN" altLang="en-US"/>
              <a:t>、</a:t>
            </a:r>
            <a:r>
              <a:rPr lang="en-US" altLang="zh-CN"/>
              <a:t>1</a:t>
            </a:r>
          </a:p>
          <a:p>
            <a:pPr algn="l" eaLnBrk="1" hangingPunct="1"/>
            <a:r>
              <a:rPr lang="zh-CN" altLang="en-US"/>
              <a:t>抗击能强：</a:t>
            </a:r>
            <a:endParaRPr lang="en-US" altLang="zh-CN"/>
          </a:p>
          <a:p>
            <a:pPr algn="l" eaLnBrk="1" hangingPunct="1"/>
            <a:endParaRPr lang="zh-CN" alt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8"/>
          <p:cNvSpPr>
            <a:spLocks noChangeArrowheads="1"/>
          </p:cNvSpPr>
          <p:nvPr/>
        </p:nvSpPr>
        <p:spPr bwMode="auto">
          <a:xfrm>
            <a:off x="773113" y="1698625"/>
            <a:ext cx="7721600" cy="722313"/>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2467" name="TextBox 28"/>
          <p:cNvSpPr txBox="1">
            <a:spLocks noChangeArrowheads="1"/>
          </p:cNvSpPr>
          <p:nvPr/>
        </p:nvSpPr>
        <p:spPr bwMode="auto">
          <a:xfrm>
            <a:off x="684213" y="174466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雷击、干扰监测系统</a:t>
            </a:r>
            <a:r>
              <a:rPr lang="zh-CN" altLang="zh-CN">
                <a:latin typeface="幼圆" pitchFamily="49" charset="-122"/>
                <a:ea typeface="幼圆" pitchFamily="49" charset="-122"/>
              </a:rPr>
              <a:t>用于</a:t>
            </a:r>
            <a:r>
              <a:rPr lang="zh-CN" altLang="en-US">
                <a:latin typeface="幼圆" pitchFamily="49" charset="-122"/>
                <a:ea typeface="幼圆" pitchFamily="49" charset="-122"/>
              </a:rPr>
              <a:t>主动防雷避雷针的被雷击能量监测，及用于电源防雷箱中的断路器冲击能量，</a:t>
            </a:r>
            <a:r>
              <a:rPr lang="en-US" altLang="zh-CN">
                <a:latin typeface="幼圆" pitchFamily="49" charset="-122"/>
                <a:ea typeface="幼圆" pitchFamily="49" charset="-122"/>
              </a:rPr>
              <a:t>SPD</a:t>
            </a:r>
            <a:r>
              <a:rPr lang="zh-CN" altLang="en-US">
                <a:latin typeface="幼圆" pitchFamily="49" charset="-122"/>
                <a:ea typeface="幼圆" pitchFamily="49" charset="-122"/>
              </a:rPr>
              <a:t>氧化锌状态监测。</a:t>
            </a:r>
            <a:endParaRPr lang="zh-CN" altLang="en-US">
              <a:solidFill>
                <a:srgbClr val="7030A0"/>
              </a:solidFill>
              <a:latin typeface="幼圆" pitchFamily="49" charset="-122"/>
              <a:ea typeface="幼圆" pitchFamily="49" charset="-122"/>
            </a:endParaRPr>
          </a:p>
        </p:txBody>
      </p:sp>
      <p:sp>
        <p:nvSpPr>
          <p:cNvPr id="1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安防</a:t>
            </a:r>
          </a:p>
        </p:txBody>
      </p:sp>
      <p:pic>
        <p:nvPicPr>
          <p:cNvPr id="62469"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3113" y="2420938"/>
            <a:ext cx="7645400" cy="429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7" descr="02214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938" y="4330700"/>
            <a:ext cx="2543175" cy="190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1" name="Picture 6" descr="jingj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2988" y="4354513"/>
            <a:ext cx="5100637" cy="1882775"/>
          </a:xfrm>
          <a:prstGeom prst="rect">
            <a:avLst/>
          </a:prstGeom>
          <a:noFill/>
          <a:ln w="6350">
            <a:solidFill>
              <a:schemeClr val="accent1"/>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grpSp>
        <p:nvGrpSpPr>
          <p:cNvPr id="63492" name="Group 21"/>
          <p:cNvGrpSpPr>
            <a:grpSpLocks/>
          </p:cNvGrpSpPr>
          <p:nvPr/>
        </p:nvGrpSpPr>
        <p:grpSpPr bwMode="auto">
          <a:xfrm>
            <a:off x="525463" y="4340225"/>
            <a:ext cx="1368425" cy="287338"/>
            <a:chOff x="657" y="890"/>
            <a:chExt cx="862" cy="181"/>
          </a:xfrm>
        </p:grpSpPr>
        <p:pic>
          <p:nvPicPr>
            <p:cNvPr id="63503" name="Picture 11" descr="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 y="890"/>
              <a:ext cx="726"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04" name="Text Box 12"/>
            <p:cNvSpPr txBox="1">
              <a:spLocks noChangeArrowheads="1"/>
            </p:cNvSpPr>
            <p:nvPr/>
          </p:nvSpPr>
          <p:spPr bwMode="auto">
            <a:xfrm>
              <a:off x="657" y="891"/>
              <a:ext cx="86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spcBef>
                  <a:spcPct val="50000"/>
                </a:spcBef>
              </a:pPr>
              <a:r>
                <a:rPr lang="zh-CN" altLang="en-US" sz="1200">
                  <a:solidFill>
                    <a:schemeClr val="bg1"/>
                  </a:solidFill>
                  <a:latin typeface="黑体" pitchFamily="2" charset="-122"/>
                  <a:ea typeface="黑体" pitchFamily="2" charset="-122"/>
                </a:rPr>
                <a:t>北京高铁</a:t>
              </a:r>
              <a:endParaRPr lang="en-US" altLang="zh-CN" sz="1200">
                <a:solidFill>
                  <a:schemeClr val="bg1"/>
                </a:solidFill>
                <a:latin typeface="黑体" pitchFamily="2" charset="-122"/>
                <a:ea typeface="黑体" pitchFamily="2" charset="-122"/>
              </a:endParaRPr>
            </a:p>
          </p:txBody>
        </p:sp>
      </p:grpSp>
      <p:grpSp>
        <p:nvGrpSpPr>
          <p:cNvPr id="63493" name="Group 22"/>
          <p:cNvGrpSpPr>
            <a:grpSpLocks/>
          </p:cNvGrpSpPr>
          <p:nvPr/>
        </p:nvGrpSpPr>
        <p:grpSpPr bwMode="auto">
          <a:xfrm>
            <a:off x="7596188" y="4330700"/>
            <a:ext cx="1368425" cy="287338"/>
            <a:chOff x="657" y="890"/>
            <a:chExt cx="862" cy="181"/>
          </a:xfrm>
        </p:grpSpPr>
        <p:pic>
          <p:nvPicPr>
            <p:cNvPr id="63501" name="Picture 11" descr="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 y="890"/>
              <a:ext cx="726"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02" name="Text Box 12"/>
            <p:cNvSpPr txBox="1">
              <a:spLocks noChangeArrowheads="1"/>
            </p:cNvSpPr>
            <p:nvPr/>
          </p:nvSpPr>
          <p:spPr bwMode="auto">
            <a:xfrm>
              <a:off x="657" y="891"/>
              <a:ext cx="862"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spcBef>
                  <a:spcPct val="50000"/>
                </a:spcBef>
              </a:pPr>
              <a:r>
                <a:rPr lang="zh-CN" altLang="en-US" sz="1200">
                  <a:solidFill>
                    <a:schemeClr val="bg1"/>
                  </a:solidFill>
                  <a:latin typeface="黑体" pitchFamily="2" charset="-122"/>
                  <a:ea typeface="黑体" pitchFamily="2" charset="-122"/>
                </a:rPr>
                <a:t>    沈阳高铁</a:t>
              </a:r>
            </a:p>
          </p:txBody>
        </p:sp>
      </p:grpSp>
      <p:sp>
        <p:nvSpPr>
          <p:cNvPr id="63494" name="Rectangle 8"/>
          <p:cNvSpPr>
            <a:spLocks noChangeArrowheads="1"/>
          </p:cNvSpPr>
          <p:nvPr/>
        </p:nvSpPr>
        <p:spPr bwMode="auto">
          <a:xfrm>
            <a:off x="773113" y="1698625"/>
            <a:ext cx="7721600" cy="414338"/>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3495" name="TextBox 28"/>
          <p:cNvSpPr txBox="1">
            <a:spLocks noChangeArrowheads="1"/>
          </p:cNvSpPr>
          <p:nvPr/>
        </p:nvSpPr>
        <p:spPr bwMode="auto">
          <a:xfrm>
            <a:off x="684213" y="1744663"/>
            <a:ext cx="7632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电量传感器</a:t>
            </a:r>
            <a:r>
              <a:rPr lang="zh-CN" altLang="zh-CN">
                <a:latin typeface="幼圆" pitchFamily="49" charset="-122"/>
                <a:ea typeface="幼圆" pitchFamily="49" charset="-122"/>
              </a:rPr>
              <a:t>用于</a:t>
            </a:r>
            <a:r>
              <a:rPr lang="zh-CN" altLang="en-US">
                <a:latin typeface="幼圆" pitchFamily="49" charset="-122"/>
                <a:ea typeface="幼圆" pitchFamily="49" charset="-122"/>
              </a:rPr>
              <a:t>轨道信号和状态监控和检测。轨道信号雷击干扰检测。</a:t>
            </a:r>
            <a:endParaRPr lang="zh-CN" altLang="en-US">
              <a:solidFill>
                <a:srgbClr val="7030A0"/>
              </a:solidFill>
              <a:latin typeface="幼圆" pitchFamily="49" charset="-122"/>
              <a:ea typeface="幼圆" pitchFamily="49" charset="-122"/>
            </a:endParaRPr>
          </a:p>
        </p:txBody>
      </p:sp>
      <p:pic>
        <p:nvPicPr>
          <p:cNvPr id="2050" name="Picture 2" descr="c:\DOCUME~1\cl\APPLIC~1\360se6\USERDA~1\Temp\200792~2.JPG"/>
          <p:cNvPicPr>
            <a:picLocks noChangeAspect="1" noChangeArrowheads="1"/>
          </p:cNvPicPr>
          <p:nvPr/>
        </p:nvPicPr>
        <p:blipFill>
          <a:blip r:embed="rId5" r:link="rId6"/>
          <a:srcRect/>
          <a:stretch>
            <a:fillRect/>
          </a:stretch>
        </p:blipFill>
        <p:spPr bwMode="auto">
          <a:xfrm>
            <a:off x="2573338" y="2447925"/>
            <a:ext cx="990600" cy="14859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c:\DOCUME~1\cl\APPLIC~1\360se6\USERDA~1\Temp\200792~1.JPG"/>
          <p:cNvPicPr>
            <a:picLocks noChangeAspect="1" noChangeArrowheads="1"/>
          </p:cNvPicPr>
          <p:nvPr/>
        </p:nvPicPr>
        <p:blipFill>
          <a:blip r:embed="rId7" r:link="rId8"/>
          <a:srcRect/>
          <a:stretch>
            <a:fillRect/>
          </a:stretch>
        </p:blipFill>
        <p:spPr bwMode="auto">
          <a:xfrm>
            <a:off x="5715000" y="2133600"/>
            <a:ext cx="873125" cy="2012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8" name="TextBox 1"/>
          <p:cNvSpPr txBox="1">
            <a:spLocks noChangeArrowheads="1"/>
          </p:cNvSpPr>
          <p:nvPr/>
        </p:nvSpPr>
        <p:spPr bwMode="auto">
          <a:xfrm>
            <a:off x="1317625" y="2927350"/>
            <a:ext cx="1238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latin typeface="方正黑体简体"/>
                <a:ea typeface="方正黑体简体"/>
                <a:cs typeface="方正黑体简体"/>
              </a:rPr>
              <a:t>ZPW.F-K</a:t>
            </a:r>
            <a:r>
              <a:rPr lang="zh-CN" altLang="zh-CN">
                <a:latin typeface="方正黑体简体"/>
                <a:ea typeface="方正黑体简体"/>
                <a:cs typeface="方正黑体简体"/>
              </a:rPr>
              <a:t>型发送器</a:t>
            </a:r>
            <a:endParaRPr lang="zh-CN" altLang="en-US">
              <a:latin typeface="方正黑体简体"/>
              <a:ea typeface="方正黑体简体"/>
              <a:cs typeface="方正黑体简体"/>
            </a:endParaRPr>
          </a:p>
        </p:txBody>
      </p:sp>
      <p:sp>
        <p:nvSpPr>
          <p:cNvPr id="63499" name="TextBox 2"/>
          <p:cNvSpPr txBox="1">
            <a:spLocks noChangeArrowheads="1"/>
          </p:cNvSpPr>
          <p:nvPr/>
        </p:nvSpPr>
        <p:spPr bwMode="auto">
          <a:xfrm>
            <a:off x="4284663" y="2794000"/>
            <a:ext cx="143033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latin typeface="方正黑体简体"/>
                <a:ea typeface="方正黑体简体"/>
                <a:cs typeface="方正黑体简体"/>
              </a:rPr>
              <a:t>ZPW-2000K</a:t>
            </a:r>
            <a:r>
              <a:rPr lang="zh-CN" altLang="zh-CN">
                <a:latin typeface="方正黑体简体"/>
                <a:ea typeface="方正黑体简体"/>
                <a:cs typeface="方正黑体简体"/>
              </a:rPr>
              <a:t>型轨道电路设备</a:t>
            </a:r>
            <a:endParaRPr lang="zh-CN" altLang="en-US">
              <a:latin typeface="方正黑体简体"/>
              <a:ea typeface="方正黑体简体"/>
              <a:cs typeface="方正黑体简体"/>
            </a:endParaRPr>
          </a:p>
        </p:txBody>
      </p:sp>
      <p:sp>
        <p:nvSpPr>
          <p:cNvPr id="1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高速铁路（一）</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高速铁路（二）</a:t>
            </a:r>
          </a:p>
        </p:txBody>
      </p:sp>
      <p:pic>
        <p:nvPicPr>
          <p:cNvPr id="64515"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6313" y="1793875"/>
            <a:ext cx="7191375" cy="487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高速铁路（三）</a:t>
            </a:r>
          </a:p>
        </p:txBody>
      </p:sp>
      <p:pic>
        <p:nvPicPr>
          <p:cNvPr id="65539" name="图片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9138" y="1557338"/>
            <a:ext cx="7705725" cy="515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煤机</a:t>
            </a:r>
          </a:p>
        </p:txBody>
      </p:sp>
      <p:pic>
        <p:nvPicPr>
          <p:cNvPr id="66563" name="图片 1"/>
          <p:cNvPicPr>
            <a:picLocks noChangeAspect="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042988" y="1700213"/>
            <a:ext cx="7388225" cy="491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图片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1557338"/>
            <a:ext cx="5184775" cy="507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Rectangle 8"/>
          <p:cNvSpPr>
            <a:spLocks noChangeArrowheads="1"/>
          </p:cNvSpPr>
          <p:nvPr/>
        </p:nvSpPr>
        <p:spPr bwMode="auto">
          <a:xfrm>
            <a:off x="595313" y="2220913"/>
            <a:ext cx="1889125" cy="3440112"/>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6566" name="TextBox 8"/>
          <p:cNvSpPr txBox="1">
            <a:spLocks noChangeArrowheads="1"/>
          </p:cNvSpPr>
          <p:nvPr/>
        </p:nvSpPr>
        <p:spPr bwMode="auto">
          <a:xfrm>
            <a:off x="595313" y="2244725"/>
            <a:ext cx="18891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latin typeface="幼圆" pitchFamily="49" charset="-122"/>
                <a:ea typeface="幼圆" pitchFamily="49" charset="-122"/>
              </a:rPr>
              <a:t>电量传感器</a:t>
            </a:r>
            <a:r>
              <a:rPr lang="zh-CN" altLang="zh-CN">
                <a:solidFill>
                  <a:srgbClr val="262626"/>
                </a:solidFill>
                <a:latin typeface="幼圆" pitchFamily="49" charset="-122"/>
                <a:ea typeface="幼圆" pitchFamily="49" charset="-122"/>
              </a:rPr>
              <a:t>作用：</a:t>
            </a:r>
            <a:r>
              <a:rPr lang="zh-CN" altLang="en-US">
                <a:solidFill>
                  <a:srgbClr val="262626"/>
                </a:solidFill>
                <a:latin typeface="幼圆" pitchFamily="49" charset="-122"/>
                <a:ea typeface="幼圆" pitchFamily="49" charset="-122"/>
              </a:rPr>
              <a:t>检测掘进机或采煤机中的油泵电机、截割电机、二运电机的电流检测。</a:t>
            </a:r>
            <a:endParaRPr lang="zh-CN" altLang="zh-CN">
              <a:solidFill>
                <a:srgbClr val="262626"/>
              </a:solidFill>
              <a:latin typeface="幼圆" pitchFamily="49" charset="-122"/>
              <a:ea typeface="幼圆" pitchFamily="49" charset="-122"/>
            </a:endParaRPr>
          </a:p>
          <a:p>
            <a:pPr algn="l" eaLnBrk="1" hangingPunct="1"/>
            <a:r>
              <a:rPr lang="zh-CN" altLang="zh-CN">
                <a:solidFill>
                  <a:srgbClr val="262626"/>
                </a:solidFill>
                <a:latin typeface="幼圆" pitchFamily="49" charset="-122"/>
                <a:ea typeface="幼圆" pitchFamily="49" charset="-122"/>
              </a:rPr>
              <a:t>使用目的：</a:t>
            </a:r>
            <a:r>
              <a:rPr lang="zh-CN" altLang="en-US">
                <a:solidFill>
                  <a:srgbClr val="262626"/>
                </a:solidFill>
                <a:latin typeface="幼圆" pitchFamily="49" charset="-122"/>
                <a:ea typeface="幼圆" pitchFamily="49" charset="-122"/>
              </a:rPr>
              <a:t>通过检测电机的电流、短路、过流、过载、断相等，以保证设备运行安全。</a:t>
            </a:r>
            <a:endParaRPr lang="zh-CN" altLang="zh-CN">
              <a:solidFill>
                <a:srgbClr val="262626"/>
              </a:solidFill>
              <a:latin typeface="幼圆" pitchFamily="49" charset="-122"/>
              <a:ea typeface="幼圆" pitchFamily="49" charset="-122"/>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gPicture" descr="6a63f6246b600c3348d091021a4c510fd8f9a14b"/>
          <p:cNvPicPr>
            <a:picLocks noChangeAspect="1" noChangeArrowheads="1"/>
          </p:cNvPicPr>
          <p:nvPr/>
        </p:nvPicPr>
        <p:blipFill>
          <a:blip r:embed="rId2"/>
          <a:srcRect/>
          <a:stretch>
            <a:fillRect/>
          </a:stretch>
        </p:blipFill>
        <p:spPr bwMode="auto">
          <a:xfrm>
            <a:off x="1241425" y="3459163"/>
            <a:ext cx="6715125" cy="2994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7" name="Rectangle 8"/>
          <p:cNvSpPr>
            <a:spLocks noChangeArrowheads="1"/>
          </p:cNvSpPr>
          <p:nvPr/>
        </p:nvSpPr>
        <p:spPr bwMode="auto">
          <a:xfrm>
            <a:off x="739775" y="1916113"/>
            <a:ext cx="7720013" cy="641350"/>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7588" name="TextBox 2"/>
          <p:cNvSpPr txBox="1">
            <a:spLocks noChangeArrowheads="1"/>
          </p:cNvSpPr>
          <p:nvPr/>
        </p:nvSpPr>
        <p:spPr bwMode="auto">
          <a:xfrm>
            <a:off x="684213" y="1916113"/>
            <a:ext cx="777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latin typeface="幼圆" pitchFamily="49" charset="-122"/>
                <a:ea typeface="幼圆" pitchFamily="49" charset="-122"/>
              </a:rPr>
              <a:t>电量传感器</a:t>
            </a:r>
            <a:r>
              <a:rPr lang="zh-CN" altLang="zh-CN">
                <a:solidFill>
                  <a:srgbClr val="262626"/>
                </a:solidFill>
                <a:latin typeface="幼圆" pitchFamily="49" charset="-122"/>
                <a:ea typeface="幼圆" pitchFamily="49" charset="-122"/>
              </a:rPr>
              <a:t>作用：检测</a:t>
            </a:r>
            <a:r>
              <a:rPr lang="zh-CN" altLang="en-US">
                <a:solidFill>
                  <a:srgbClr val="262626"/>
                </a:solidFill>
                <a:latin typeface="幼圆" pitchFamily="49" charset="-122"/>
                <a:ea typeface="幼圆" pitchFamily="49" charset="-122"/>
              </a:rPr>
              <a:t>停车场</a:t>
            </a:r>
            <a:r>
              <a:rPr lang="zh-CN" altLang="zh-CN">
                <a:solidFill>
                  <a:srgbClr val="262626"/>
                </a:solidFill>
                <a:latin typeface="幼圆" pitchFamily="49" charset="-122"/>
                <a:ea typeface="幼圆" pitchFamily="49" charset="-122"/>
              </a:rPr>
              <a:t>有无车辆出入</a:t>
            </a:r>
            <a:r>
              <a:rPr lang="zh-CN" altLang="en-US">
                <a:solidFill>
                  <a:srgbClr val="262626"/>
                </a:solidFill>
                <a:latin typeface="幼圆" pitchFamily="49" charset="-122"/>
                <a:ea typeface="幼圆" pitchFamily="49" charset="-122"/>
              </a:rPr>
              <a:t>、车型、车速、闯红灯、逆行</a:t>
            </a:r>
            <a:r>
              <a:rPr lang="zh-CN" altLang="zh-CN">
                <a:solidFill>
                  <a:srgbClr val="262626"/>
                </a:solidFill>
                <a:latin typeface="幼圆" pitchFamily="49" charset="-122"/>
                <a:ea typeface="幼圆" pitchFamily="49" charset="-122"/>
              </a:rPr>
              <a:t>；</a:t>
            </a:r>
          </a:p>
          <a:p>
            <a:pPr algn="l" eaLnBrk="1" hangingPunct="1"/>
            <a:r>
              <a:rPr lang="zh-CN" altLang="zh-CN">
                <a:solidFill>
                  <a:srgbClr val="262626"/>
                </a:solidFill>
                <a:latin typeface="幼圆" pitchFamily="49" charset="-122"/>
                <a:ea typeface="幼圆" pitchFamily="49" charset="-122"/>
              </a:rPr>
              <a:t>使用目的：提高停车场的管理效率，有效解决交通堵塞</a:t>
            </a:r>
            <a:r>
              <a:rPr lang="zh-CN" altLang="en-US">
                <a:solidFill>
                  <a:srgbClr val="262626"/>
                </a:solidFill>
                <a:latin typeface="幼圆" pitchFamily="49" charset="-122"/>
                <a:ea typeface="幼圆" pitchFamily="49" charset="-122"/>
              </a:rPr>
              <a:t>。</a:t>
            </a:r>
            <a:endParaRPr lang="zh-CN" altLang="en-US">
              <a:solidFill>
                <a:srgbClr val="7030A0"/>
              </a:solidFill>
              <a:latin typeface="幼圆" pitchFamily="49" charset="-122"/>
              <a:ea typeface="幼圆" pitchFamily="49" charset="-122"/>
            </a:endParaRPr>
          </a:p>
        </p:txBody>
      </p:sp>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智能交通</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p:cNvSpPr>
            <a:spLocks noChangeArrowheads="1"/>
          </p:cNvSpPr>
          <p:nvPr/>
        </p:nvSpPr>
        <p:spPr bwMode="auto">
          <a:xfrm>
            <a:off x="739775" y="1916113"/>
            <a:ext cx="7720013" cy="969962"/>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8611" name="TextBox 2"/>
          <p:cNvSpPr txBox="1">
            <a:spLocks noChangeArrowheads="1"/>
          </p:cNvSpPr>
          <p:nvPr/>
        </p:nvSpPr>
        <p:spPr bwMode="auto">
          <a:xfrm>
            <a:off x="684213" y="1962150"/>
            <a:ext cx="7775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latin typeface="幼圆" pitchFamily="49" charset="-122"/>
                <a:ea typeface="幼圆" pitchFamily="49" charset="-122"/>
              </a:rPr>
              <a:t>电量</a:t>
            </a:r>
            <a:r>
              <a:rPr lang="zh-CN" altLang="zh-CN" b="1">
                <a:solidFill>
                  <a:srgbClr val="FF0000"/>
                </a:solidFill>
                <a:latin typeface="幼圆" pitchFamily="49" charset="-122"/>
                <a:ea typeface="幼圆" pitchFamily="49" charset="-122"/>
              </a:rPr>
              <a:t>传感器</a:t>
            </a:r>
            <a:r>
              <a:rPr lang="zh-CN" altLang="zh-CN">
                <a:solidFill>
                  <a:srgbClr val="262626"/>
                </a:solidFill>
                <a:latin typeface="幼圆" pitchFamily="49" charset="-122"/>
                <a:ea typeface="幼圆" pitchFamily="49" charset="-122"/>
              </a:rPr>
              <a:t>作用</a:t>
            </a:r>
            <a:r>
              <a:rPr lang="zh-CN" altLang="en-US">
                <a:solidFill>
                  <a:srgbClr val="262626"/>
                </a:solidFill>
                <a:latin typeface="幼圆" pitchFamily="49" charset="-122"/>
                <a:ea typeface="幼圆" pitchFamily="49" charset="-122"/>
              </a:rPr>
              <a:t>：</a:t>
            </a:r>
            <a:r>
              <a:rPr lang="zh-CN" altLang="zh-CN">
                <a:solidFill>
                  <a:srgbClr val="262626"/>
                </a:solidFill>
                <a:latin typeface="幼圆" pitchFamily="49" charset="-122"/>
                <a:ea typeface="幼圆" pitchFamily="49" charset="-122"/>
              </a:rPr>
              <a:t>检测抛光机的电动机的电流，从而去控制喷水电机和风机，使整个抛光过程在量化的负压状态下进行，抛光效果好，同时使调节简单、可靠。</a:t>
            </a:r>
          </a:p>
        </p:txBody>
      </p:sp>
      <p:pic>
        <p:nvPicPr>
          <p:cNvPr id="6146" name="Picture 2" descr="DK1%08_{DZ{)BGNBJL)%@LF"/>
          <p:cNvPicPr>
            <a:picLocks noChangeAspect="1" noChangeArrowheads="1"/>
          </p:cNvPicPr>
          <p:nvPr/>
        </p:nvPicPr>
        <p:blipFill>
          <a:blip r:embed="rId2"/>
          <a:srcRect/>
          <a:stretch>
            <a:fillRect/>
          </a:stretch>
        </p:blipFill>
        <p:spPr bwMode="auto">
          <a:xfrm>
            <a:off x="944563" y="3644900"/>
            <a:ext cx="7227887" cy="2879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粮机</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p:cNvSpPr>
            <a:spLocks noChangeArrowheads="1"/>
          </p:cNvSpPr>
          <p:nvPr/>
        </p:nvSpPr>
        <p:spPr bwMode="auto">
          <a:xfrm>
            <a:off x="773113" y="1916113"/>
            <a:ext cx="7721600" cy="1081087"/>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69635" name="TextBox 2"/>
          <p:cNvSpPr txBox="1">
            <a:spLocks noChangeArrowheads="1"/>
          </p:cNvSpPr>
          <p:nvPr/>
        </p:nvSpPr>
        <p:spPr bwMode="auto">
          <a:xfrm>
            <a:off x="684213" y="1962150"/>
            <a:ext cx="7775575"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于粉体定量给料系统。</a:t>
            </a:r>
            <a:r>
              <a:rPr lang="zh-CN" altLang="en-US">
                <a:latin typeface="幼圆" pitchFamily="49" charset="-122"/>
                <a:ea typeface="幼圆" pitchFamily="49" charset="-122"/>
              </a:rPr>
              <a:t>其中</a:t>
            </a:r>
            <a:r>
              <a:rPr lang="zh-CN" altLang="zh-CN">
                <a:latin typeface="幼圆" pitchFamily="49" charset="-122"/>
                <a:ea typeface="幼圆" pitchFamily="49" charset="-122"/>
              </a:rPr>
              <a:t>信号调理器是在给料系统中对各种联络信号进行变送、转换、传输、运算</a:t>
            </a:r>
            <a:r>
              <a:rPr lang="zh-CN" altLang="en-US">
                <a:latin typeface="幼圆" pitchFamily="49" charset="-122"/>
                <a:ea typeface="幼圆" pitchFamily="49" charset="-122"/>
              </a:rPr>
              <a:t>。</a:t>
            </a:r>
            <a:r>
              <a:rPr lang="zh-CN" altLang="zh-CN">
                <a:latin typeface="幼圆" pitchFamily="49" charset="-122"/>
                <a:ea typeface="幼圆" pitchFamily="49" charset="-122"/>
              </a:rPr>
              <a:t>将各类一次传感器或一次仪表输出的模拟信号，</a:t>
            </a:r>
            <a:r>
              <a:rPr lang="zh-CN" altLang="en-US">
                <a:latin typeface="幼圆" pitchFamily="49" charset="-122"/>
                <a:ea typeface="幼圆" pitchFamily="49" charset="-122"/>
              </a:rPr>
              <a:t>经</a:t>
            </a:r>
            <a:r>
              <a:rPr lang="zh-CN" altLang="zh-CN">
                <a:latin typeface="幼圆" pitchFamily="49" charset="-122"/>
                <a:ea typeface="幼圆" pitchFamily="49" charset="-122"/>
              </a:rPr>
              <a:t>调理器调理整合成智能控制系统可统一规范的信号</a:t>
            </a:r>
            <a:r>
              <a:rPr lang="zh-CN" altLang="en-US">
                <a:latin typeface="幼圆" pitchFamily="49" charset="-122"/>
                <a:ea typeface="幼圆" pitchFamily="49" charset="-122"/>
              </a:rPr>
              <a:t>。</a:t>
            </a:r>
          </a:p>
        </p:txBody>
      </p:sp>
      <p:pic>
        <p:nvPicPr>
          <p:cNvPr id="7170" name="Picture 2"/>
          <p:cNvPicPr>
            <a:picLocks noChangeAspect="1" noChangeArrowheads="1"/>
          </p:cNvPicPr>
          <p:nvPr/>
        </p:nvPicPr>
        <p:blipFill>
          <a:blip r:embed="rId2"/>
          <a:srcRect/>
          <a:stretch>
            <a:fillRect/>
          </a:stretch>
        </p:blipFill>
        <p:spPr bwMode="auto">
          <a:xfrm>
            <a:off x="762000" y="3595688"/>
            <a:ext cx="7626350" cy="30019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自动配料</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8"/>
          <p:cNvSpPr>
            <a:spLocks noChangeArrowheads="1"/>
          </p:cNvSpPr>
          <p:nvPr/>
        </p:nvSpPr>
        <p:spPr bwMode="auto">
          <a:xfrm>
            <a:off x="773113" y="1916113"/>
            <a:ext cx="7721600" cy="412750"/>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0659" name="TextBox 2"/>
          <p:cNvSpPr txBox="1">
            <a:spLocks noChangeArrowheads="1"/>
          </p:cNvSpPr>
          <p:nvPr/>
        </p:nvSpPr>
        <p:spPr bwMode="auto">
          <a:xfrm>
            <a:off x="684213" y="1962150"/>
            <a:ext cx="77755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于电镀整流机的输出进行</a:t>
            </a:r>
            <a:r>
              <a:rPr lang="zh-CN" altLang="en-US">
                <a:latin typeface="幼圆" pitchFamily="49" charset="-122"/>
                <a:ea typeface="幼圆" pitchFamily="49" charset="-122"/>
              </a:rPr>
              <a:t>检测。</a:t>
            </a:r>
          </a:p>
        </p:txBody>
      </p:sp>
      <p:pic>
        <p:nvPicPr>
          <p:cNvPr id="8194" name="Picture 2" descr="c:\DOCUME~1\cl\APPLIC~1\360se6\USERDA~1\Temp\201311~1.JPG"/>
          <p:cNvPicPr>
            <a:picLocks noChangeAspect="1" noChangeArrowheads="1"/>
          </p:cNvPicPr>
          <p:nvPr/>
        </p:nvPicPr>
        <p:blipFill>
          <a:blip r:embed="rId2" r:link="rId3"/>
          <a:srcRect/>
          <a:stretch>
            <a:fillRect/>
          </a:stretch>
        </p:blipFill>
        <p:spPr bwMode="auto">
          <a:xfrm>
            <a:off x="1104900" y="3357563"/>
            <a:ext cx="6996113" cy="29511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电镀</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8"/>
          <p:cNvSpPr>
            <a:spLocks noChangeArrowheads="1"/>
          </p:cNvSpPr>
          <p:nvPr/>
        </p:nvSpPr>
        <p:spPr bwMode="auto">
          <a:xfrm>
            <a:off x="773113" y="1916113"/>
            <a:ext cx="7721600" cy="692150"/>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1683" name="TextBox 2"/>
          <p:cNvSpPr txBox="1">
            <a:spLocks noChangeArrowheads="1"/>
          </p:cNvSpPr>
          <p:nvPr/>
        </p:nvSpPr>
        <p:spPr bwMode="auto">
          <a:xfrm>
            <a:off x="684213" y="1962150"/>
            <a:ext cx="777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于对</a:t>
            </a:r>
            <a:r>
              <a:rPr lang="en-US" altLang="zh-CN">
                <a:latin typeface="幼圆" pitchFamily="49" charset="-122"/>
                <a:ea typeface="幼圆" pitchFamily="49" charset="-122"/>
              </a:rPr>
              <a:t>UV</a:t>
            </a:r>
            <a:r>
              <a:rPr lang="zh-CN" altLang="zh-CN">
                <a:latin typeface="幼圆" pitchFamily="49" charset="-122"/>
                <a:ea typeface="幼圆" pitchFamily="49" charset="-122"/>
              </a:rPr>
              <a:t>光固系统中</a:t>
            </a:r>
            <a:r>
              <a:rPr lang="en-US" altLang="zh-CN">
                <a:latin typeface="幼圆" pitchFamily="49" charset="-122"/>
                <a:ea typeface="幼圆" pitchFamily="49" charset="-122"/>
              </a:rPr>
              <a:t>UV</a:t>
            </a:r>
            <a:r>
              <a:rPr lang="zh-CN" altLang="zh-CN">
                <a:latin typeface="幼圆" pitchFamily="49" charset="-122"/>
                <a:ea typeface="幼圆" pitchFamily="49" charset="-122"/>
              </a:rPr>
              <a:t>电源输送给灯的功率的监测与控制，以便于对不同的</a:t>
            </a:r>
            <a:r>
              <a:rPr lang="en-US" altLang="zh-CN">
                <a:latin typeface="幼圆" pitchFamily="49" charset="-122"/>
                <a:ea typeface="幼圆" pitchFamily="49" charset="-122"/>
              </a:rPr>
              <a:t>UV</a:t>
            </a:r>
            <a:r>
              <a:rPr lang="zh-CN" altLang="zh-CN">
                <a:latin typeface="幼圆" pitchFamily="49" charset="-122"/>
                <a:ea typeface="幼圆" pitchFamily="49" charset="-122"/>
              </a:rPr>
              <a:t>胶和喷涂厚度不同的产品控制固化和烘干的时间</a:t>
            </a:r>
            <a:r>
              <a:rPr lang="zh-CN" altLang="en-US">
                <a:latin typeface="幼圆" pitchFamily="49" charset="-122"/>
                <a:ea typeface="幼圆" pitchFamily="49" charset="-122"/>
              </a:rPr>
              <a:t>。</a:t>
            </a:r>
          </a:p>
        </p:txBody>
      </p:sp>
      <p:pic>
        <p:nvPicPr>
          <p:cNvPr id="12290" name="Picture 2"/>
          <p:cNvPicPr>
            <a:picLocks noChangeAspect="1" noChangeArrowheads="1"/>
          </p:cNvPicPr>
          <p:nvPr/>
        </p:nvPicPr>
        <p:blipFill>
          <a:blip r:embed="rId2"/>
          <a:srcRect/>
          <a:stretch>
            <a:fillRect/>
          </a:stretch>
        </p:blipFill>
        <p:spPr bwMode="auto">
          <a:xfrm>
            <a:off x="1851025" y="2830513"/>
            <a:ext cx="5313363" cy="36941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印刷</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8"/>
          <p:cNvSpPr>
            <a:spLocks noChangeArrowheads="1"/>
          </p:cNvSpPr>
          <p:nvPr/>
        </p:nvSpPr>
        <p:spPr bwMode="auto">
          <a:xfrm>
            <a:off x="773113" y="2060575"/>
            <a:ext cx="7721600" cy="792163"/>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2707" name="TextBox 2"/>
          <p:cNvSpPr txBox="1">
            <a:spLocks noChangeArrowheads="1"/>
          </p:cNvSpPr>
          <p:nvPr/>
        </p:nvSpPr>
        <p:spPr bwMode="auto">
          <a:xfrm>
            <a:off x="684213" y="2106613"/>
            <a:ext cx="777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于主要用于直流屏中的交流配电监测（包括备用回路，共两路）、直流馈电监测</a:t>
            </a:r>
            <a:r>
              <a:rPr lang="en-US" altLang="zh-CN">
                <a:latin typeface="幼圆" pitchFamily="49" charset="-122"/>
                <a:ea typeface="幼圆" pitchFamily="49" charset="-122"/>
              </a:rPr>
              <a:t> </a:t>
            </a:r>
            <a:r>
              <a:rPr lang="zh-CN" altLang="zh-CN">
                <a:latin typeface="幼圆" pitchFamily="49" charset="-122"/>
                <a:ea typeface="幼圆" pitchFamily="49" charset="-122"/>
              </a:rPr>
              <a:t>、蓄电池组电量检测</a:t>
            </a:r>
            <a:r>
              <a:rPr lang="zh-CN" altLang="en-US">
                <a:latin typeface="幼圆" pitchFamily="49" charset="-122"/>
                <a:ea typeface="幼圆" pitchFamily="49" charset="-122"/>
              </a:rPr>
              <a:t>。</a:t>
            </a:r>
          </a:p>
        </p:txBody>
      </p:sp>
      <p:pic>
        <p:nvPicPr>
          <p:cNvPr id="72708" name="图片 12" descr="1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138" y="2924175"/>
            <a:ext cx="842803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413" y="5445125"/>
            <a:ext cx="2349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710" name="Picture 8" descr="C:\Documents and Settings\lx\桌面\未命名.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0913" y="5464175"/>
            <a:ext cx="230028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电力电源</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p:cNvSpPr>
            <a:spLocks noChangeArrowheads="1"/>
          </p:cNvSpPr>
          <p:nvPr/>
        </p:nvSpPr>
        <p:spPr bwMode="auto">
          <a:xfrm>
            <a:off x="773113" y="1733550"/>
            <a:ext cx="7721600" cy="687388"/>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3731" name="TextBox 2"/>
          <p:cNvSpPr txBox="1">
            <a:spLocks noChangeArrowheads="1"/>
          </p:cNvSpPr>
          <p:nvPr/>
        </p:nvSpPr>
        <p:spPr bwMode="auto">
          <a:xfrm>
            <a:off x="684213" y="1773238"/>
            <a:ext cx="777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于主要用于对通信电源系统的电压、电流、漏电流进行检测</a:t>
            </a:r>
            <a:r>
              <a:rPr lang="zh-CN" altLang="en-US">
                <a:latin typeface="幼圆" pitchFamily="49" charset="-122"/>
                <a:ea typeface="幼圆" pitchFamily="49" charset="-122"/>
              </a:rPr>
              <a:t>。</a:t>
            </a:r>
          </a:p>
        </p:txBody>
      </p:sp>
      <p:pic>
        <p:nvPicPr>
          <p:cNvPr id="7373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50" y="3644900"/>
            <a:ext cx="2444750"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733" name="Picture 2" descr="C:\Documents and Settings\lx\桌面\未命名.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0925" y="2528888"/>
            <a:ext cx="5157788"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机房监控</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8"/>
          <p:cNvSpPr>
            <a:spLocks noChangeArrowheads="1"/>
          </p:cNvSpPr>
          <p:nvPr/>
        </p:nvSpPr>
        <p:spPr bwMode="auto">
          <a:xfrm>
            <a:off x="773113" y="1698625"/>
            <a:ext cx="7721600" cy="1246188"/>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4755" name="TextBox 28"/>
          <p:cNvSpPr txBox="1">
            <a:spLocks noChangeArrowheads="1"/>
          </p:cNvSpPr>
          <p:nvPr/>
        </p:nvSpPr>
        <p:spPr bwMode="auto">
          <a:xfrm>
            <a:off x="684213" y="1744663"/>
            <a:ext cx="78105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rPr>
              <a:t>电量</a:t>
            </a:r>
            <a:r>
              <a:rPr lang="zh-CN" altLang="zh-CN" b="1">
                <a:solidFill>
                  <a:srgbClr val="FF0000"/>
                </a:solidFill>
              </a:rPr>
              <a:t>传感器</a:t>
            </a:r>
            <a:r>
              <a:rPr lang="zh-CN" altLang="zh-CN">
                <a:solidFill>
                  <a:srgbClr val="262626"/>
                </a:solidFill>
              </a:rPr>
              <a:t>作用</a:t>
            </a:r>
            <a:r>
              <a:rPr lang="zh-CN" altLang="en-US">
                <a:solidFill>
                  <a:srgbClr val="262626"/>
                </a:solidFill>
              </a:rPr>
              <a:t>：用</a:t>
            </a:r>
            <a:r>
              <a:rPr lang="zh-CN" altLang="zh-CN">
                <a:latin typeface="幼圆" pitchFamily="49" charset="-122"/>
                <a:ea typeface="幼圆" pitchFamily="49" charset="-122"/>
              </a:rPr>
              <a:t>于实时监测光电池阵列中电池板的运行状态，其中主要功能有光电池电流、电压及发电功率的测量、电度量、汇流箱中防雷器的失效状态与寿命检测、直流断路器状态采集、继电器控制输出、带有风速、温度、辐照仪等传感器模拟量测量接口，装置采用</a:t>
            </a:r>
            <a:r>
              <a:rPr lang="en-US" altLang="zh-CN">
                <a:latin typeface="幼圆" pitchFamily="49" charset="-122"/>
                <a:ea typeface="幼圆" pitchFamily="49" charset="-122"/>
              </a:rPr>
              <a:t>RS485</a:t>
            </a:r>
            <a:r>
              <a:rPr lang="zh-CN" altLang="zh-CN">
                <a:latin typeface="幼圆" pitchFamily="49" charset="-122"/>
                <a:ea typeface="幼圆" pitchFamily="49" charset="-122"/>
              </a:rPr>
              <a:t>接口进行远程通讯。</a:t>
            </a:r>
            <a:endParaRPr lang="zh-CN" altLang="en-US">
              <a:latin typeface="幼圆" pitchFamily="49" charset="-122"/>
              <a:ea typeface="幼圆" pitchFamily="49" charset="-122"/>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821830"/>
            <a:ext cx="3449834" cy="21544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1" name="图片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96063" y="3789040"/>
            <a:ext cx="3526480" cy="21544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9"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行业应用</a:t>
            </a:r>
            <a:r>
              <a:rPr lang="en-US" altLang="zh-CN" sz="2400" b="1" dirty="0">
                <a:solidFill>
                  <a:schemeClr val="bg1"/>
                </a:solidFill>
                <a:effectLst>
                  <a:outerShdw blurRad="38100" dist="38100" dir="2700000" algn="tl">
                    <a:srgbClr val="000000"/>
                  </a:outerShdw>
                </a:effectLst>
              </a:rPr>
              <a:t>-</a:t>
            </a:r>
            <a:r>
              <a:rPr lang="zh-CN" altLang="en-US" sz="2400" b="1" dirty="0">
                <a:solidFill>
                  <a:schemeClr val="bg1"/>
                </a:solidFill>
                <a:effectLst>
                  <a:outerShdw blurRad="38100" dist="38100" dir="2700000" algn="tl">
                    <a:srgbClr val="000000"/>
                  </a:outerShdw>
                </a:effectLst>
              </a:rPr>
              <a:t>光伏发电</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395288" y="2997200"/>
            <a:ext cx="7200900" cy="777875"/>
          </a:xfrm>
          <a:prstGeom prst="rect">
            <a:avLst/>
          </a:prstGeom>
        </p:spPr>
        <p:txBody>
          <a:bodyPr>
            <a:normAutofit fontScale="90000"/>
          </a:bodyPr>
          <a:lstStyle/>
          <a:p>
            <a:pPr algn="r" eaLnBrk="1" fontAlgn="auto" hangingPunct="1">
              <a:spcAft>
                <a:spcPts val="0"/>
              </a:spcAft>
              <a:defRPr/>
            </a:pPr>
            <a:r>
              <a:rPr lang="zh-CN" altLang="en-US" sz="2800" b="1" spc="50" dirty="0" smtClean="0">
                <a:ln w="11430"/>
                <a:effectLst>
                  <a:outerShdw blurRad="76200" dist="50800" dir="5400000" algn="tl" rotWithShape="0">
                    <a:srgbClr val="000000">
                      <a:alpha val="65000"/>
                    </a:srgbClr>
                  </a:outerShdw>
                </a:effectLst>
                <a:latin typeface="微软雅黑" pitchFamily="34" charset="-122"/>
                <a:ea typeface="微软雅黑" pitchFamily="34" charset="-122"/>
              </a:rPr>
              <a:t>研发、生产及销售 </a:t>
            </a:r>
            <a:r>
              <a:rPr lang="en-US" altLang="zh-CN" sz="1800" b="1" spc="50" dirty="0" smtClean="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t>Research</a:t>
            </a:r>
            <a:r>
              <a:rPr lang="zh-CN" altLang="en-US" sz="1800" b="1" spc="50" dirty="0" smtClean="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t>、</a:t>
            </a:r>
            <a:r>
              <a:rPr lang="en-US" altLang="zh-CN" sz="1800" b="1" spc="50" dirty="0" smtClean="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t>production </a:t>
            </a:r>
            <a:r>
              <a:rPr lang="en-US" altLang="zh-CN" sz="1800" b="1" spc="50" dirty="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t>and sales</a:t>
            </a:r>
            <a:br>
              <a:rPr lang="en-US" altLang="zh-CN" sz="1800" b="1" spc="50" dirty="0">
                <a:ln w="11430"/>
                <a:solidFill>
                  <a:schemeClr val="bg1">
                    <a:lumMod val="65000"/>
                  </a:schemeClr>
                </a:solidFill>
                <a:effectLst>
                  <a:outerShdw blurRad="76200" dist="50800" dir="5400000" algn="tl" rotWithShape="0">
                    <a:srgbClr val="000000">
                      <a:alpha val="65000"/>
                    </a:srgbClr>
                  </a:outerShdw>
                </a:effectLst>
                <a:latin typeface="微软雅黑" pitchFamily="34" charset="-122"/>
                <a:ea typeface="微软雅黑" pitchFamily="34" charset="-122"/>
              </a:rPr>
            </a:br>
            <a:endParaRPr lang="zh-CN" altLang="en-US" sz="1800" dirty="0" smtClean="0">
              <a:solidFill>
                <a:schemeClr val="bg1">
                  <a:lumMod val="65000"/>
                </a:schemeClr>
              </a:solidFill>
              <a:ea typeface="Arial Unicode MS" pitchFamily="34" charset="-122"/>
              <a:cs typeface="Arial"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5"/>
          <p:cNvSpPr>
            <a:spLocks noChangeArrowheads="1"/>
          </p:cNvSpPr>
          <p:nvPr/>
        </p:nvSpPr>
        <p:spPr bwMode="auto">
          <a:xfrm>
            <a:off x="493713" y="2849563"/>
            <a:ext cx="813593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0" hangingPunct="0"/>
            <a:r>
              <a:rPr lang="zh-CN" altLang="en-US" sz="3200" b="1">
                <a:latin typeface="黑体" pitchFamily="2" charset="-122"/>
                <a:ea typeface="黑体" pitchFamily="2" charset="-122"/>
              </a:rPr>
              <a:t>每年投入销售额的</a:t>
            </a:r>
            <a:r>
              <a:rPr lang="en-US" altLang="zh-CN" sz="3200" b="1">
                <a:latin typeface="黑体" pitchFamily="2" charset="-122"/>
                <a:ea typeface="黑体" pitchFamily="2" charset="-122"/>
              </a:rPr>
              <a:t>10%</a:t>
            </a:r>
            <a:r>
              <a:rPr lang="zh-CN" altLang="en-US" sz="3200" b="1">
                <a:latin typeface="黑体" pitchFamily="2" charset="-122"/>
                <a:ea typeface="黑体" pitchFamily="2" charset="-122"/>
              </a:rPr>
              <a:t>以上作为研发费用！</a:t>
            </a:r>
          </a:p>
        </p:txBody>
      </p:sp>
      <p:sp>
        <p:nvSpPr>
          <p:cNvPr id="76803" name="Text Box 6"/>
          <p:cNvSpPr txBox="1">
            <a:spLocks noChangeArrowheads="1"/>
          </p:cNvSpPr>
          <p:nvPr/>
        </p:nvSpPr>
        <p:spPr bwMode="auto">
          <a:xfrm>
            <a:off x="755650" y="1868488"/>
            <a:ext cx="7724775"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lnSpc>
                <a:spcPct val="125000"/>
              </a:lnSpc>
            </a:pPr>
            <a:r>
              <a:rPr lang="zh-CN" altLang="en-US" sz="1400">
                <a:latin typeface="黑体" pitchFamily="2" charset="-122"/>
                <a:ea typeface="黑体" pitchFamily="2" charset="-122"/>
              </a:rPr>
              <a:t>    我们引进世界领先技术，汇聚高科技人才，采用精良的研发设备，以确保公司产业的稳定发</a:t>
            </a:r>
            <a:endParaRPr lang="en-US" altLang="zh-CN" sz="1400">
              <a:latin typeface="黑体" pitchFamily="2" charset="-122"/>
              <a:ea typeface="黑体" pitchFamily="2" charset="-122"/>
            </a:endParaRPr>
          </a:p>
          <a:p>
            <a:pPr algn="l" eaLnBrk="1" hangingPunct="1">
              <a:lnSpc>
                <a:spcPct val="125000"/>
              </a:lnSpc>
            </a:pPr>
            <a:r>
              <a:rPr lang="zh-CN" altLang="en-US" sz="1400">
                <a:latin typeface="黑体" pitchFamily="2" charset="-122"/>
                <a:ea typeface="黑体" pitchFamily="2" charset="-122"/>
              </a:rPr>
              <a:t>展和保持长期的竞争优势。其中研发的微电流检测，大电流检测处于行业领先水平。</a:t>
            </a:r>
          </a:p>
        </p:txBody>
      </p:sp>
      <p:pic>
        <p:nvPicPr>
          <p:cNvPr id="7" name="Picture 9" descr="技术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717033"/>
            <a:ext cx="3168352" cy="23762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717033"/>
            <a:ext cx="3232169" cy="23762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研发投入</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8"/>
          <p:cNvSpPr txBox="1">
            <a:spLocks noChangeArrowheads="1"/>
          </p:cNvSpPr>
          <p:nvPr/>
        </p:nvSpPr>
        <p:spPr bwMode="auto">
          <a:xfrm>
            <a:off x="755650" y="1601788"/>
            <a:ext cx="78486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lnSpc>
                <a:spcPct val="125000"/>
              </a:lnSpc>
              <a:spcBef>
                <a:spcPct val="50000"/>
              </a:spcBef>
            </a:pPr>
            <a:r>
              <a:rPr lang="en-US" altLang="zh-CN" sz="1400">
                <a:latin typeface="黑体" pitchFamily="2" charset="-122"/>
                <a:ea typeface="黑体" pitchFamily="2" charset="-122"/>
              </a:rPr>
              <a:t>    SSET</a:t>
            </a:r>
            <a:r>
              <a:rPr lang="zh-CN" altLang="en-US" sz="1400">
                <a:latin typeface="黑体" pitchFamily="2" charset="-122"/>
                <a:ea typeface="黑体" pitchFamily="2" charset="-122"/>
              </a:rPr>
              <a:t>圣斯尔提倡适用、稳定、可靠理念，严格按照</a:t>
            </a:r>
            <a:r>
              <a:rPr lang="en-US" altLang="zh-CN" sz="1400">
                <a:latin typeface="黑体" pitchFamily="2" charset="-122"/>
                <a:ea typeface="黑体" pitchFamily="2" charset="-122"/>
              </a:rPr>
              <a:t>ISO9001</a:t>
            </a:r>
            <a:r>
              <a:rPr lang="zh-CN" altLang="en-US" sz="1400">
                <a:latin typeface="黑体" pitchFamily="2" charset="-122"/>
                <a:ea typeface="黑体" pitchFamily="2" charset="-122"/>
              </a:rPr>
              <a:t>质量管理标准生产。并开创独特工艺，</a:t>
            </a:r>
            <a:r>
              <a:rPr lang="en-US" altLang="zh-CN" sz="1400">
                <a:latin typeface="黑体" pitchFamily="2" charset="-122"/>
                <a:ea typeface="黑体" pitchFamily="2" charset="-122"/>
              </a:rPr>
              <a:t>3</a:t>
            </a:r>
            <a:r>
              <a:rPr lang="zh-CN" altLang="en-US" sz="1400">
                <a:latin typeface="黑体" pitchFamily="2" charset="-122"/>
                <a:ea typeface="黑体" pitchFamily="2" charset="-122"/>
              </a:rPr>
              <a:t>次检验校准保证精度，采用高精度仪表校准，仪表每年送国家实验室调校。</a:t>
            </a:r>
          </a:p>
        </p:txBody>
      </p:sp>
      <p:pic>
        <p:nvPicPr>
          <p:cNvPr id="77827" name="Picture 9" descr="高低温实验区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4408488"/>
            <a:ext cx="214947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8" name="TextBox 8"/>
          <p:cNvSpPr txBox="1">
            <a:spLocks noChangeArrowheads="1"/>
          </p:cNvSpPr>
          <p:nvPr/>
        </p:nvSpPr>
        <p:spPr bwMode="auto">
          <a:xfrm>
            <a:off x="1300163" y="3883025"/>
            <a:ext cx="1295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a:t>  </a:t>
            </a:r>
            <a:r>
              <a:rPr lang="zh-CN" altLang="en-US" sz="1400">
                <a:latin typeface="黑体" pitchFamily="2" charset="-122"/>
                <a:ea typeface="黑体" pitchFamily="2" charset="-122"/>
              </a:rPr>
              <a:t>原材料仓库</a:t>
            </a:r>
          </a:p>
        </p:txBody>
      </p:sp>
      <p:pic>
        <p:nvPicPr>
          <p:cNvPr id="7782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3950" y="4408488"/>
            <a:ext cx="2216150" cy="167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30" name="TextBox 12"/>
          <p:cNvSpPr txBox="1">
            <a:spLocks noChangeArrowheads="1"/>
          </p:cNvSpPr>
          <p:nvPr/>
        </p:nvSpPr>
        <p:spPr bwMode="auto">
          <a:xfrm>
            <a:off x="4117975" y="3883025"/>
            <a:ext cx="1295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a:t>    </a:t>
            </a:r>
            <a:r>
              <a:rPr lang="zh-CN" altLang="en-US" sz="1400">
                <a:latin typeface="黑体" pitchFamily="2" charset="-122"/>
                <a:ea typeface="黑体" pitchFamily="2" charset="-122"/>
              </a:rPr>
              <a:t>生产环境</a:t>
            </a:r>
          </a:p>
        </p:txBody>
      </p:sp>
      <p:sp>
        <p:nvSpPr>
          <p:cNvPr id="77831" name="TextBox 13"/>
          <p:cNvSpPr txBox="1">
            <a:spLocks noChangeArrowheads="1"/>
          </p:cNvSpPr>
          <p:nvPr/>
        </p:nvSpPr>
        <p:spPr bwMode="auto">
          <a:xfrm>
            <a:off x="7027863" y="3913188"/>
            <a:ext cx="100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latin typeface="黑体" pitchFamily="2" charset="-122"/>
                <a:ea typeface="黑体" pitchFamily="2" charset="-122"/>
              </a:rPr>
              <a:t>测试环境</a:t>
            </a:r>
          </a:p>
        </p:txBody>
      </p:sp>
      <p:sp>
        <p:nvSpPr>
          <p:cNvPr id="77832" name="TextBox 14"/>
          <p:cNvSpPr txBox="1">
            <a:spLocks noChangeArrowheads="1"/>
          </p:cNvSpPr>
          <p:nvPr/>
        </p:nvSpPr>
        <p:spPr bwMode="auto">
          <a:xfrm>
            <a:off x="1265238" y="6016625"/>
            <a:ext cx="12954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400">
                <a:latin typeface="黑体" pitchFamily="2" charset="-122"/>
                <a:ea typeface="黑体" pitchFamily="2" charset="-122"/>
              </a:rPr>
              <a:t>高低温实验区</a:t>
            </a:r>
          </a:p>
        </p:txBody>
      </p:sp>
      <p:sp>
        <p:nvSpPr>
          <p:cNvPr id="77833" name="TextBox 15"/>
          <p:cNvSpPr txBox="1">
            <a:spLocks noChangeArrowheads="1"/>
          </p:cNvSpPr>
          <p:nvPr/>
        </p:nvSpPr>
        <p:spPr bwMode="auto">
          <a:xfrm>
            <a:off x="3743325" y="6081713"/>
            <a:ext cx="19812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sz="1400">
                <a:latin typeface="黑体" pitchFamily="2" charset="-122"/>
                <a:ea typeface="黑体" pitchFamily="2" charset="-122"/>
              </a:rPr>
              <a:t>雷击浪涌脉冲群实验区</a:t>
            </a:r>
          </a:p>
        </p:txBody>
      </p:sp>
      <p:pic>
        <p:nvPicPr>
          <p:cNvPr id="7783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4775" y="4408488"/>
            <a:ext cx="2149475"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35" name="TextBox 18"/>
          <p:cNvSpPr txBox="1">
            <a:spLocks noChangeArrowheads="1"/>
          </p:cNvSpPr>
          <p:nvPr/>
        </p:nvSpPr>
        <p:spPr bwMode="auto">
          <a:xfrm>
            <a:off x="7035800" y="6064250"/>
            <a:ext cx="98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latin typeface="黑体" pitchFamily="2" charset="-122"/>
                <a:ea typeface="黑体" pitchFamily="2" charset="-122"/>
              </a:rPr>
              <a:t>高温老化</a:t>
            </a:r>
          </a:p>
        </p:txBody>
      </p:sp>
      <p:pic>
        <p:nvPicPr>
          <p:cNvPr id="77836" name="Picture 2" descr="C:\Documents and Settings\lx\桌面\图片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613" y="2320925"/>
            <a:ext cx="2146300"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7" name="Picture 4" descr="C:\Documents and Settings\lx\桌面\SANY0425.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6363" y="2276475"/>
            <a:ext cx="22193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8" name="Picture 2" descr="C:\Documents and Settings\lx\桌面\QQ图片20160330160157.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5538" y="2278063"/>
            <a:ext cx="22193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我们坚持高标准的生产管理</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8"/>
          <p:cNvSpPr>
            <a:spLocks noChangeArrowheads="1"/>
          </p:cNvSpPr>
          <p:nvPr/>
        </p:nvSpPr>
        <p:spPr bwMode="auto">
          <a:xfrm>
            <a:off x="811213" y="1660525"/>
            <a:ext cx="7505700" cy="688975"/>
          </a:xfrm>
          <a:prstGeom prst="rect">
            <a:avLst/>
          </a:prstGeom>
          <a:solidFill>
            <a:srgbClr val="DDDDDD"/>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algn="l"/>
            <a:endParaRPr lang="zh-CN" altLang="en-US"/>
          </a:p>
        </p:txBody>
      </p:sp>
      <p:sp>
        <p:nvSpPr>
          <p:cNvPr id="78851" name="Text Box 6"/>
          <p:cNvSpPr txBox="1">
            <a:spLocks noChangeArrowheads="1"/>
          </p:cNvSpPr>
          <p:nvPr/>
        </p:nvSpPr>
        <p:spPr bwMode="auto">
          <a:xfrm>
            <a:off x="882650" y="1662113"/>
            <a:ext cx="34163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lnSpc>
                <a:spcPct val="125000"/>
              </a:lnSpc>
            </a:pPr>
            <a:r>
              <a:rPr lang="zh-CN" altLang="en-US" sz="1400">
                <a:latin typeface="黑体" pitchFamily="2" charset="-122"/>
                <a:ea typeface="黑体" pitchFamily="2" charset="-122"/>
              </a:rPr>
              <a:t>我们面向全球客户提供优质的产品，</a:t>
            </a:r>
          </a:p>
          <a:p>
            <a:pPr algn="l" eaLnBrk="1" hangingPunct="1">
              <a:lnSpc>
                <a:spcPct val="125000"/>
              </a:lnSpc>
            </a:pPr>
            <a:r>
              <a:rPr lang="zh-CN" altLang="en-US" sz="1400">
                <a:latin typeface="黑体" pitchFamily="2" charset="-122"/>
                <a:ea typeface="黑体" pitchFamily="2" charset="-122"/>
              </a:rPr>
              <a:t>坚持中国最领先的电量传感器品牌形象。</a:t>
            </a:r>
          </a:p>
        </p:txBody>
      </p:sp>
      <p:pic>
        <p:nvPicPr>
          <p:cNvPr id="6146" name="Picture 2"/>
          <p:cNvPicPr>
            <a:picLocks noChangeAspect="1" noChangeArrowheads="1"/>
          </p:cNvPicPr>
          <p:nvPr/>
        </p:nvPicPr>
        <p:blipFill>
          <a:blip r:embed="rId3"/>
          <a:srcRect/>
          <a:stretch>
            <a:fillRect/>
          </a:stretch>
        </p:blipFill>
        <p:spPr bwMode="auto">
          <a:xfrm>
            <a:off x="179388" y="2924175"/>
            <a:ext cx="4176712" cy="28765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8"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我们进行全球化的市场推广</a:t>
            </a:r>
          </a:p>
        </p:txBody>
      </p:sp>
      <p:pic>
        <p:nvPicPr>
          <p:cNvPr id="72711" name="Picture 7" descr="C:\Documents and Settings\lx\桌面\QQ图片20170320151440.jpg"/>
          <p:cNvPicPr>
            <a:picLocks noChangeAspect="1" noChangeArrowheads="1"/>
          </p:cNvPicPr>
          <p:nvPr/>
        </p:nvPicPr>
        <p:blipFill>
          <a:blip r:embed="rId4"/>
          <a:srcRect/>
          <a:stretch>
            <a:fillRect/>
          </a:stretch>
        </p:blipFill>
        <p:spPr bwMode="auto">
          <a:xfrm>
            <a:off x="4721225" y="2924175"/>
            <a:ext cx="4027488" cy="28765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lx\桌面\图片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92213"/>
            <a:ext cx="8166100" cy="40290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5"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我们的产品销售到全球</a:t>
            </a:r>
            <a:r>
              <a:rPr lang="en-US" altLang="zh-CN" sz="2400" b="1" dirty="0">
                <a:solidFill>
                  <a:schemeClr val="bg1"/>
                </a:solidFill>
                <a:effectLst>
                  <a:outerShdw blurRad="38100" dist="38100" dir="2700000" algn="tl">
                    <a:srgbClr val="000000"/>
                  </a:outerShdw>
                </a:effectLst>
              </a:rPr>
              <a:t>70</a:t>
            </a:r>
            <a:r>
              <a:rPr lang="zh-CN" altLang="en-US" sz="2400" b="1" dirty="0">
                <a:solidFill>
                  <a:schemeClr val="bg1"/>
                </a:solidFill>
                <a:effectLst>
                  <a:outerShdw blurRad="38100" dist="38100" dir="2700000" algn="tl">
                    <a:srgbClr val="000000"/>
                  </a:outerShdw>
                </a:effectLst>
              </a:rPr>
              <a:t>多个国家</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5"/>
          <p:cNvSpPr txBox="1">
            <a:spLocks noChangeArrowheads="1"/>
          </p:cNvSpPr>
          <p:nvPr/>
        </p:nvSpPr>
        <p:spPr bwMode="auto">
          <a:xfrm>
            <a:off x="827088" y="1628775"/>
            <a:ext cx="7561262"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lnSpc>
                <a:spcPct val="125000"/>
              </a:lnSpc>
              <a:spcBef>
                <a:spcPct val="20000"/>
              </a:spcBef>
              <a:buClr>
                <a:srgbClr val="FF0000"/>
              </a:buClr>
              <a:buFont typeface="Wingdings" pitchFamily="2" charset="2"/>
              <a:buBlip>
                <a:blip r:embed="rId2"/>
              </a:buBlip>
            </a:pPr>
            <a:r>
              <a:rPr lang="en-US" altLang="zh-CN" sz="1400">
                <a:solidFill>
                  <a:srgbClr val="FF0000"/>
                </a:solidFill>
                <a:latin typeface="黑体" pitchFamily="2" charset="-122"/>
                <a:ea typeface="黑体" pitchFamily="2" charset="-122"/>
              </a:rPr>
              <a:t> SSET</a:t>
            </a:r>
            <a:r>
              <a:rPr lang="zh-CN" altLang="en-US" sz="1400">
                <a:solidFill>
                  <a:srgbClr val="FF0000"/>
                </a:solidFill>
                <a:latin typeface="黑体" pitchFamily="2" charset="-122"/>
                <a:ea typeface="黑体" pitchFamily="2" charset="-122"/>
              </a:rPr>
              <a:t>圣斯尔近年来迅速发展，在北京设有子公司，代理商网络遍布全国。</a:t>
            </a:r>
          </a:p>
          <a:p>
            <a:pPr algn="l" eaLnBrk="1" hangingPunct="1">
              <a:lnSpc>
                <a:spcPct val="125000"/>
              </a:lnSpc>
              <a:spcBef>
                <a:spcPct val="20000"/>
              </a:spcBef>
              <a:buClr>
                <a:srgbClr val="FF0000"/>
              </a:buClr>
              <a:buFont typeface="Wingdings" pitchFamily="2" charset="2"/>
              <a:buBlip>
                <a:blip r:embed="rId2"/>
              </a:buBlip>
            </a:pPr>
            <a:r>
              <a:rPr lang="zh-CN" altLang="en-US" sz="1400">
                <a:solidFill>
                  <a:srgbClr val="FF0000"/>
                </a:solidFill>
                <a:latin typeface="黑体" pitchFamily="2" charset="-122"/>
                <a:ea typeface="黑体" pitchFamily="2" charset="-122"/>
              </a:rPr>
              <a:t> 全球销售网络正在逐渐建立。</a:t>
            </a:r>
          </a:p>
        </p:txBody>
      </p:sp>
      <p:pic>
        <p:nvPicPr>
          <p:cNvPr id="2050" name="Picture 2" descr="C:\Documents and Settings\lx\桌面\03e3c04661b55c76_midd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9504" y="2276872"/>
            <a:ext cx="5638800" cy="4229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0900" name="TextBox 1"/>
          <p:cNvSpPr txBox="1">
            <a:spLocks noChangeArrowheads="1"/>
          </p:cNvSpPr>
          <p:nvPr/>
        </p:nvSpPr>
        <p:spPr bwMode="auto">
          <a:xfrm>
            <a:off x="5148263" y="5940425"/>
            <a:ext cx="1219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zh-CN" altLang="en-US" b="1">
                <a:solidFill>
                  <a:srgbClr val="FF0000"/>
                </a:solidFill>
                <a:latin typeface="华文细黑" pitchFamily="2" charset="-122"/>
                <a:ea typeface="华文细黑" pitchFamily="2" charset="-122"/>
              </a:rPr>
              <a:t>深圳总部</a:t>
            </a:r>
          </a:p>
        </p:txBody>
      </p:sp>
      <p:sp>
        <p:nvSpPr>
          <p:cNvPr id="7"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我们建立了遍布全国的分支机构</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0" descr="h line"/>
          <p:cNvPicPr>
            <a:picLocks noChangeArrowheads="1"/>
          </p:cNvPicPr>
          <p:nvPr/>
        </p:nvPicPr>
        <p:blipFill>
          <a:blip r:embed="rId2"/>
          <a:srcRect/>
          <a:stretch>
            <a:fillRect/>
          </a:stretch>
        </p:blipFill>
        <p:spPr bwMode="auto">
          <a:xfrm>
            <a:off x="684213" y="2032000"/>
            <a:ext cx="7777162" cy="7143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23" name="Group 21"/>
          <p:cNvGrpSpPr>
            <a:grpSpLocks/>
          </p:cNvGrpSpPr>
          <p:nvPr/>
        </p:nvGrpSpPr>
        <p:grpSpPr bwMode="auto">
          <a:xfrm rot="-5400000">
            <a:off x="1574007" y="738981"/>
            <a:ext cx="381000" cy="2160587"/>
            <a:chOff x="3892" y="2308"/>
            <a:chExt cx="418" cy="664"/>
          </a:xfrm>
        </p:grpSpPr>
        <p:sp>
          <p:nvSpPr>
            <p:cNvPr id="81943" name="Freeform 22"/>
            <p:cNvSpPr>
              <a:spLocks/>
            </p:cNvSpPr>
            <p:nvPr/>
          </p:nvSpPr>
          <p:spPr bwMode="auto">
            <a:xfrm>
              <a:off x="3892" y="2308"/>
              <a:ext cx="418" cy="162"/>
            </a:xfrm>
            <a:custGeom>
              <a:avLst/>
              <a:gdLst>
                <a:gd name="T0" fmla="*/ 2147483647 w 209"/>
                <a:gd name="T1" fmla="*/ 2147483647 h 81"/>
                <a:gd name="T2" fmla="*/ 2147483647 w 209"/>
                <a:gd name="T3" fmla="*/ 2147483647 h 81"/>
                <a:gd name="T4" fmla="*/ 2147483647 w 209"/>
                <a:gd name="T5" fmla="*/ 0 h 81"/>
                <a:gd name="T6" fmla="*/ 0 w 209"/>
                <a:gd name="T7" fmla="*/ 2147483647 h 81"/>
                <a:gd name="T8" fmla="*/ 2147483647 w 209"/>
                <a:gd name="T9" fmla="*/ 2147483647 h 81"/>
                <a:gd name="T10" fmla="*/ 0 60000 65536"/>
                <a:gd name="T11" fmla="*/ 0 60000 65536"/>
                <a:gd name="T12" fmla="*/ 0 60000 65536"/>
                <a:gd name="T13" fmla="*/ 0 60000 65536"/>
                <a:gd name="T14" fmla="*/ 0 60000 65536"/>
                <a:gd name="T15" fmla="*/ 0 w 209"/>
                <a:gd name="T16" fmla="*/ 0 h 81"/>
                <a:gd name="T17" fmla="*/ 209 w 209"/>
                <a:gd name="T18" fmla="*/ 81 h 81"/>
              </a:gdLst>
              <a:ahLst/>
              <a:cxnLst>
                <a:cxn ang="T10">
                  <a:pos x="T0" y="T1"/>
                </a:cxn>
                <a:cxn ang="T11">
                  <a:pos x="T2" y="T3"/>
                </a:cxn>
                <a:cxn ang="T12">
                  <a:pos x="T4" y="T5"/>
                </a:cxn>
                <a:cxn ang="T13">
                  <a:pos x="T6" y="T7"/>
                </a:cxn>
                <a:cxn ang="T14">
                  <a:pos x="T8" y="T9"/>
                </a:cxn>
              </a:cxnLst>
              <a:rect l="T15" t="T16" r="T17" b="T18"/>
              <a:pathLst>
                <a:path w="209" h="81">
                  <a:moveTo>
                    <a:pt x="196" y="81"/>
                  </a:moveTo>
                  <a:lnTo>
                    <a:pt x="209" y="61"/>
                  </a:lnTo>
                  <a:lnTo>
                    <a:pt x="19" y="0"/>
                  </a:lnTo>
                  <a:lnTo>
                    <a:pt x="0" y="20"/>
                  </a:lnTo>
                  <a:lnTo>
                    <a:pt x="196" y="81"/>
                  </a:lnTo>
                </a:path>
              </a:pathLst>
            </a:custGeom>
            <a:gradFill rotWithShape="0">
              <a:gsLst>
                <a:gs pos="0">
                  <a:srgbClr val="FF5C29"/>
                </a:gs>
                <a:gs pos="50000">
                  <a:srgbClr val="762B13"/>
                </a:gs>
                <a:gs pos="100000">
                  <a:srgbClr val="FF5C29"/>
                </a:gs>
              </a:gsLst>
              <a:lin ang="2700000" scaled="1"/>
            </a:gradFill>
            <a:ln w="0">
              <a:solidFill>
                <a:srgbClr val="F2BF5A"/>
              </a:solidFill>
              <a:round/>
              <a:headEnd/>
              <a:tailEnd/>
            </a:ln>
          </p:spPr>
          <p:txBody>
            <a:bodyPr/>
            <a:lstStyle/>
            <a:p>
              <a:endParaRPr lang="zh-CN" altLang="en-US"/>
            </a:p>
          </p:txBody>
        </p:sp>
        <p:sp>
          <p:nvSpPr>
            <p:cNvPr id="81944" name="Freeform 23"/>
            <p:cNvSpPr>
              <a:spLocks/>
            </p:cNvSpPr>
            <p:nvPr/>
          </p:nvSpPr>
          <p:spPr bwMode="auto">
            <a:xfrm>
              <a:off x="4282" y="2430"/>
              <a:ext cx="28" cy="402"/>
            </a:xfrm>
            <a:custGeom>
              <a:avLst/>
              <a:gdLst>
                <a:gd name="T0" fmla="*/ 0 w 14"/>
                <a:gd name="T1" fmla="*/ 2147483647 h 201"/>
                <a:gd name="T2" fmla="*/ 2147483647 w 14"/>
                <a:gd name="T3" fmla="*/ 2147483647 h 201"/>
                <a:gd name="T4" fmla="*/ 2147483647 w 14"/>
                <a:gd name="T5" fmla="*/ 0 h 201"/>
                <a:gd name="T6" fmla="*/ 0 w 14"/>
                <a:gd name="T7" fmla="*/ 2147483647 h 201"/>
                <a:gd name="T8" fmla="*/ 0 w 14"/>
                <a:gd name="T9" fmla="*/ 2147483647 h 201"/>
                <a:gd name="T10" fmla="*/ 0 60000 65536"/>
                <a:gd name="T11" fmla="*/ 0 60000 65536"/>
                <a:gd name="T12" fmla="*/ 0 60000 65536"/>
                <a:gd name="T13" fmla="*/ 0 60000 65536"/>
                <a:gd name="T14" fmla="*/ 0 60000 65536"/>
                <a:gd name="T15" fmla="*/ 0 w 14"/>
                <a:gd name="T16" fmla="*/ 0 h 201"/>
                <a:gd name="T17" fmla="*/ 14 w 14"/>
                <a:gd name="T18" fmla="*/ 201 h 201"/>
              </a:gdLst>
              <a:ahLst/>
              <a:cxnLst>
                <a:cxn ang="T10">
                  <a:pos x="T0" y="T1"/>
                </a:cxn>
                <a:cxn ang="T11">
                  <a:pos x="T2" y="T3"/>
                </a:cxn>
                <a:cxn ang="T12">
                  <a:pos x="T4" y="T5"/>
                </a:cxn>
                <a:cxn ang="T13">
                  <a:pos x="T6" y="T7"/>
                </a:cxn>
                <a:cxn ang="T14">
                  <a:pos x="T8" y="T9"/>
                </a:cxn>
              </a:cxnLst>
              <a:rect l="T15" t="T16" r="T17" b="T18"/>
              <a:pathLst>
                <a:path w="14" h="201">
                  <a:moveTo>
                    <a:pt x="0" y="201"/>
                  </a:moveTo>
                  <a:lnTo>
                    <a:pt x="14" y="181"/>
                  </a:lnTo>
                  <a:lnTo>
                    <a:pt x="14" y="0"/>
                  </a:lnTo>
                  <a:lnTo>
                    <a:pt x="0" y="20"/>
                  </a:lnTo>
                  <a:lnTo>
                    <a:pt x="0" y="201"/>
                  </a:lnTo>
                </a:path>
              </a:pathLst>
            </a:custGeom>
            <a:gradFill rotWithShape="0">
              <a:gsLst>
                <a:gs pos="0">
                  <a:srgbClr val="FF5C29"/>
                </a:gs>
                <a:gs pos="100000">
                  <a:srgbClr val="762B13"/>
                </a:gs>
              </a:gsLst>
              <a:lin ang="2700000" scaled="1"/>
            </a:gradFill>
            <a:ln w="0">
              <a:solidFill>
                <a:srgbClr val="F2BF5A"/>
              </a:solidFill>
              <a:round/>
              <a:headEnd/>
              <a:tailEnd/>
            </a:ln>
          </p:spPr>
          <p:txBody>
            <a:bodyPr/>
            <a:lstStyle/>
            <a:p>
              <a:endParaRPr lang="zh-CN" altLang="en-US"/>
            </a:p>
          </p:txBody>
        </p:sp>
        <p:sp>
          <p:nvSpPr>
            <p:cNvPr id="81945" name="Freeform 24"/>
            <p:cNvSpPr>
              <a:spLocks/>
            </p:cNvSpPr>
            <p:nvPr/>
          </p:nvSpPr>
          <p:spPr bwMode="auto">
            <a:xfrm>
              <a:off x="3894" y="2348"/>
              <a:ext cx="388" cy="624"/>
            </a:xfrm>
            <a:custGeom>
              <a:avLst/>
              <a:gdLst>
                <a:gd name="T0" fmla="*/ 0 w 194"/>
                <a:gd name="T1" fmla="*/ 0 h 312"/>
                <a:gd name="T2" fmla="*/ 2147483647 w 194"/>
                <a:gd name="T3" fmla="*/ 2147483647 h 312"/>
                <a:gd name="T4" fmla="*/ 2147483647 w 194"/>
                <a:gd name="T5" fmla="*/ 2147483647 h 312"/>
                <a:gd name="T6" fmla="*/ 0 w 194"/>
                <a:gd name="T7" fmla="*/ 2147483647 h 312"/>
                <a:gd name="T8" fmla="*/ 0 w 194"/>
                <a:gd name="T9" fmla="*/ 0 h 312"/>
                <a:gd name="T10" fmla="*/ 0 60000 65536"/>
                <a:gd name="T11" fmla="*/ 0 60000 65536"/>
                <a:gd name="T12" fmla="*/ 0 60000 65536"/>
                <a:gd name="T13" fmla="*/ 0 60000 65536"/>
                <a:gd name="T14" fmla="*/ 0 60000 65536"/>
                <a:gd name="T15" fmla="*/ 0 w 194"/>
                <a:gd name="T16" fmla="*/ 0 h 312"/>
                <a:gd name="T17" fmla="*/ 194 w 194"/>
                <a:gd name="T18" fmla="*/ 312 h 312"/>
              </a:gdLst>
              <a:ahLst/>
              <a:cxnLst>
                <a:cxn ang="T10">
                  <a:pos x="T0" y="T1"/>
                </a:cxn>
                <a:cxn ang="T11">
                  <a:pos x="T2" y="T3"/>
                </a:cxn>
                <a:cxn ang="T12">
                  <a:pos x="T4" y="T5"/>
                </a:cxn>
                <a:cxn ang="T13">
                  <a:pos x="T6" y="T7"/>
                </a:cxn>
                <a:cxn ang="T14">
                  <a:pos x="T8" y="T9"/>
                </a:cxn>
              </a:cxnLst>
              <a:rect l="T15" t="T16" r="T17" b="T18"/>
              <a:pathLst>
                <a:path w="194" h="312">
                  <a:moveTo>
                    <a:pt x="0" y="0"/>
                  </a:moveTo>
                  <a:lnTo>
                    <a:pt x="194" y="61"/>
                  </a:lnTo>
                  <a:lnTo>
                    <a:pt x="194" y="244"/>
                  </a:lnTo>
                  <a:lnTo>
                    <a:pt x="0" y="312"/>
                  </a:lnTo>
                  <a:lnTo>
                    <a:pt x="0" y="0"/>
                  </a:lnTo>
                </a:path>
              </a:pathLst>
            </a:custGeom>
            <a:gradFill rotWithShape="0">
              <a:gsLst>
                <a:gs pos="0">
                  <a:srgbClr val="FF5C29"/>
                </a:gs>
                <a:gs pos="100000">
                  <a:srgbClr val="762B13"/>
                </a:gs>
              </a:gsLst>
              <a:lin ang="2700000" scaled="1"/>
            </a:gradFill>
            <a:ln w="0">
              <a:solidFill>
                <a:srgbClr val="F2BF5A"/>
              </a:solidFill>
              <a:round/>
              <a:headEnd/>
              <a:tailEnd/>
            </a:ln>
          </p:spPr>
          <p:txBody>
            <a:bodyPr/>
            <a:lstStyle/>
            <a:p>
              <a:endParaRPr lang="zh-CN" altLang="en-US"/>
            </a:p>
          </p:txBody>
        </p:sp>
      </p:grpSp>
      <p:sp>
        <p:nvSpPr>
          <p:cNvPr id="13" name="Text Box 25"/>
          <p:cNvSpPr txBox="1">
            <a:spLocks noChangeArrowheads="1"/>
          </p:cNvSpPr>
          <p:nvPr/>
        </p:nvSpPr>
        <p:spPr bwMode="auto">
          <a:xfrm>
            <a:off x="787400" y="1629048"/>
            <a:ext cx="19446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Lst>
        </p:spPr>
        <p:txBody>
          <a:bodyPr>
            <a:spAutoFit/>
          </a:bodyPr>
          <a:lstStyle>
            <a:lvl1pPr eaLnBrk="0" hangingPunct="0">
              <a:defRPr sz="2000">
                <a:solidFill>
                  <a:srgbClr val="FF0000"/>
                </a:solidFill>
                <a:latin typeface="宋体" charset="-122"/>
                <a:ea typeface="宋体" charset="-122"/>
              </a:defRPr>
            </a:lvl1pPr>
            <a:lvl2pPr marL="742950" indent="-285750" eaLnBrk="0" hangingPunct="0">
              <a:defRPr sz="2000">
                <a:solidFill>
                  <a:srgbClr val="FF0000"/>
                </a:solidFill>
                <a:latin typeface="宋体" charset="-122"/>
                <a:ea typeface="宋体" charset="-122"/>
              </a:defRPr>
            </a:lvl2pPr>
            <a:lvl3pPr marL="1143000" indent="-228600" eaLnBrk="0" hangingPunct="0">
              <a:defRPr sz="2000">
                <a:solidFill>
                  <a:srgbClr val="FF0000"/>
                </a:solidFill>
                <a:latin typeface="宋体" charset="-122"/>
                <a:ea typeface="宋体" charset="-122"/>
              </a:defRPr>
            </a:lvl3pPr>
            <a:lvl4pPr marL="1600200" indent="-228600" eaLnBrk="0" hangingPunct="0">
              <a:defRPr sz="2000">
                <a:solidFill>
                  <a:srgbClr val="FF0000"/>
                </a:solidFill>
                <a:latin typeface="宋体" charset="-122"/>
                <a:ea typeface="宋体" charset="-122"/>
              </a:defRPr>
            </a:lvl4pPr>
            <a:lvl5pPr marL="2057400" indent="-228600" eaLnBrk="0" hangingPunct="0">
              <a:defRPr sz="2000">
                <a:solidFill>
                  <a:srgbClr val="FF0000"/>
                </a:solidFill>
                <a:latin typeface="宋体" charset="-122"/>
                <a:ea typeface="宋体" charset="-122"/>
              </a:defRPr>
            </a:lvl5pPr>
            <a:lvl6pPr marL="2514600" indent="-228600" eaLnBrk="0" fontAlgn="base" hangingPunct="0">
              <a:spcBef>
                <a:spcPct val="0"/>
              </a:spcBef>
              <a:spcAft>
                <a:spcPct val="0"/>
              </a:spcAft>
              <a:defRPr sz="2000">
                <a:solidFill>
                  <a:srgbClr val="FF0000"/>
                </a:solidFill>
                <a:latin typeface="宋体" charset="-122"/>
                <a:ea typeface="宋体" charset="-122"/>
              </a:defRPr>
            </a:lvl6pPr>
            <a:lvl7pPr marL="2971800" indent="-228600" eaLnBrk="0" fontAlgn="base" hangingPunct="0">
              <a:spcBef>
                <a:spcPct val="0"/>
              </a:spcBef>
              <a:spcAft>
                <a:spcPct val="0"/>
              </a:spcAft>
              <a:defRPr sz="2000">
                <a:solidFill>
                  <a:srgbClr val="FF0000"/>
                </a:solidFill>
                <a:latin typeface="宋体" charset="-122"/>
                <a:ea typeface="宋体" charset="-122"/>
              </a:defRPr>
            </a:lvl7pPr>
            <a:lvl8pPr marL="3429000" indent="-228600" eaLnBrk="0" fontAlgn="base" hangingPunct="0">
              <a:spcBef>
                <a:spcPct val="0"/>
              </a:spcBef>
              <a:spcAft>
                <a:spcPct val="0"/>
              </a:spcAft>
              <a:defRPr sz="2000">
                <a:solidFill>
                  <a:srgbClr val="FF0000"/>
                </a:solidFill>
                <a:latin typeface="宋体" charset="-122"/>
                <a:ea typeface="宋体" charset="-122"/>
              </a:defRPr>
            </a:lvl8pPr>
            <a:lvl9pPr marL="3886200" indent="-228600" eaLnBrk="0" fontAlgn="base" hangingPunct="0">
              <a:spcBef>
                <a:spcPct val="0"/>
              </a:spcBef>
              <a:spcAft>
                <a:spcPct val="0"/>
              </a:spcAft>
              <a:defRPr sz="2000">
                <a:solidFill>
                  <a:srgbClr val="FF0000"/>
                </a:solidFill>
                <a:latin typeface="宋体" charset="-122"/>
                <a:ea typeface="宋体" charset="-122"/>
              </a:defRPr>
            </a:lvl9pPr>
          </a:lstStyle>
          <a:p>
            <a:pPr fontAlgn="auto">
              <a:spcBef>
                <a:spcPts val="0"/>
              </a:spcBef>
              <a:spcAft>
                <a:spcPts val="0"/>
              </a:spcAft>
              <a:defRPr/>
            </a:pPr>
            <a:r>
              <a:rPr lang="zh-CN" altLang="en-US" sz="1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a typeface="黑体" pitchFamily="2" charset="-122"/>
                <a:cs typeface="Times New Roman" pitchFamily="18" charset="0"/>
              </a:rPr>
              <a:t>部分典型客户</a:t>
            </a:r>
          </a:p>
        </p:txBody>
      </p:sp>
      <p:pic>
        <p:nvPicPr>
          <p:cNvPr id="81925" name="Picture 10" descr="美的"/>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2641600"/>
            <a:ext cx="1511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6" name="Picture 2" descr="C:\Documents and Settings\lx\桌面\ca_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2608263"/>
            <a:ext cx="18161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2679700"/>
            <a:ext cx="1371600"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4888" y="2654300"/>
            <a:ext cx="2398712" cy="38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1413" y="3603625"/>
            <a:ext cx="1728787"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03938" y="3603625"/>
            <a:ext cx="2644775" cy="417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3756025"/>
            <a:ext cx="1725612"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72000" y="3359150"/>
            <a:ext cx="1004888" cy="76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3"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7088" y="4483100"/>
            <a:ext cx="809625"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92400" y="4408488"/>
            <a:ext cx="1231900"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5"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227763" y="4552950"/>
            <a:ext cx="196215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6" name="Picture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4552950"/>
            <a:ext cx="1319212" cy="68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7" name="Picture 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9750" y="5913438"/>
            <a:ext cx="1728788" cy="58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8" name="Picture 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670175" y="5808663"/>
            <a:ext cx="1397000" cy="68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39" name="Picture 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372225" y="5819775"/>
            <a:ext cx="1620838"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0" name="Picture 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716463" y="5411788"/>
            <a:ext cx="892175" cy="118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41" name="TextBox 1"/>
          <p:cNvSpPr txBox="1">
            <a:spLocks noChangeArrowheads="1"/>
          </p:cNvSpPr>
          <p:nvPr/>
        </p:nvSpPr>
        <p:spPr bwMode="auto">
          <a:xfrm>
            <a:off x="8101013" y="6194425"/>
            <a:ext cx="7191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r>
              <a:rPr lang="en-US" altLang="zh-CN"/>
              <a:t>……</a:t>
            </a:r>
            <a:endParaRPr lang="zh-CN" altLang="en-US"/>
          </a:p>
        </p:txBody>
      </p:sp>
      <p:sp>
        <p:nvSpPr>
          <p:cNvPr id="30"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典型客户</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550863" y="2997200"/>
            <a:ext cx="6778626" cy="777875"/>
          </a:xfrm>
          <a:prstGeom prst="rect">
            <a:avLst/>
          </a:prstGeom>
        </p:spPr>
        <p:txBody>
          <a:bodyPr>
            <a:normAutofit/>
          </a:bodyPr>
          <a:lstStyle/>
          <a:p>
            <a:pPr algn="r" eaLnBrk="1" fontAlgn="auto" hangingPunct="1">
              <a:spcAft>
                <a:spcPts val="0"/>
              </a:spcAft>
              <a:defRPr/>
            </a:pPr>
            <a:r>
              <a:rPr lang="zh-CN" altLang="en-US" sz="2800" b="1" spc="50" dirty="0" smtClean="0">
                <a:ln w="11430"/>
                <a:effectLst>
                  <a:outerShdw blurRad="76200" dist="50800" dir="5400000" algn="tl" rotWithShape="0">
                    <a:srgbClr val="000000">
                      <a:alpha val="65000"/>
                    </a:srgbClr>
                  </a:outerShdw>
                </a:effectLst>
                <a:latin typeface="微软雅黑" pitchFamily="34" charset="-122"/>
                <a:ea typeface="微软雅黑" pitchFamily="34" charset="-122"/>
              </a:rPr>
              <a:t>企业文化 </a:t>
            </a:r>
            <a:r>
              <a:rPr lang="en-US" altLang="zh-CN" sz="1600" b="1" dirty="0" smtClean="0">
                <a:solidFill>
                  <a:schemeClr val="bg1">
                    <a:lumMod val="65000"/>
                  </a:schemeClr>
                </a:solidFill>
                <a:effectLst>
                  <a:outerShdw blurRad="38100" dist="38100" dir="2700000" algn="tl">
                    <a:srgbClr val="000000">
                      <a:alpha val="43137"/>
                    </a:srgbClr>
                  </a:outerShdw>
                </a:effectLst>
                <a:latin typeface="微软雅黑" pitchFamily="34" charset="-122"/>
                <a:ea typeface="微软雅黑" pitchFamily="34" charset="-122"/>
              </a:rPr>
              <a:t>Corporate culture</a:t>
            </a:r>
            <a:endParaRPr lang="zh-CN" altLang="en-US" sz="1600" b="1" dirty="0" smtClean="0">
              <a:solidFill>
                <a:schemeClr val="bg1">
                  <a:lumMod val="65000"/>
                </a:schemeClr>
              </a:solidFill>
              <a:effectLst>
                <a:outerShdw blurRad="38100" dist="38100" dir="2700000" algn="tl">
                  <a:srgbClr val="000000">
                    <a:alpha val="43137"/>
                  </a:srgbClr>
                </a:outerShdw>
              </a:effectLst>
              <a:latin typeface="微软雅黑" pitchFamily="34" charset="-122"/>
              <a:ea typeface="微软雅黑" pitchFamily="34" charset="-122"/>
              <a:cs typeface="Arial" pitchFamily="34"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50825" y="2133600"/>
            <a:ext cx="8640763"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defRPr/>
            </a:pPr>
            <a:r>
              <a:rPr lang="zh-CN" altLang="en-US" dirty="0">
                <a:solidFill>
                  <a:schemeClr val="tx1">
                    <a:lumMod val="95000"/>
                    <a:lumOff val="5000"/>
                  </a:schemeClr>
                </a:solidFill>
                <a:latin typeface="幼圆" pitchFamily="49" charset="-122"/>
                <a:ea typeface="幼圆" pitchFamily="49" charset="-122"/>
              </a:rPr>
              <a:t>公司宗旨</a:t>
            </a:r>
            <a:r>
              <a:rPr lang="en-US" altLang="zh-CN" dirty="0">
                <a:solidFill>
                  <a:schemeClr val="tx1">
                    <a:lumMod val="95000"/>
                    <a:lumOff val="5000"/>
                  </a:schemeClr>
                </a:solidFill>
                <a:latin typeface="幼圆" pitchFamily="49" charset="-122"/>
                <a:ea typeface="幼圆" pitchFamily="49" charset="-122"/>
              </a:rPr>
              <a:t>:</a:t>
            </a:r>
            <a:r>
              <a:rPr lang="zh-CN" altLang="en-US" dirty="0">
                <a:solidFill>
                  <a:schemeClr val="tx1">
                    <a:lumMod val="95000"/>
                    <a:lumOff val="5000"/>
                  </a:schemeClr>
                </a:solidFill>
                <a:latin typeface="幼圆" pitchFamily="49" charset="-122"/>
                <a:ea typeface="幼圆" pitchFamily="49" charset="-122"/>
              </a:rPr>
              <a:t>传递成功、感知卓越。</a:t>
            </a:r>
          </a:p>
          <a:p>
            <a:pPr algn="l" eaLnBrk="1" hangingPunct="1">
              <a:defRPr/>
            </a:pPr>
            <a:r>
              <a:rPr lang="zh-CN" altLang="en-US" dirty="0">
                <a:solidFill>
                  <a:schemeClr val="tx1">
                    <a:lumMod val="95000"/>
                    <a:lumOff val="5000"/>
                  </a:schemeClr>
                </a:solidFill>
                <a:latin typeface="幼圆" pitchFamily="49" charset="-122"/>
                <a:ea typeface="幼圆" pitchFamily="49" charset="-122"/>
              </a:rPr>
              <a:t> 	 </a:t>
            </a:r>
          </a:p>
          <a:p>
            <a:pPr algn="l" eaLnBrk="1" hangingPunct="1">
              <a:defRPr/>
            </a:pPr>
            <a:r>
              <a:rPr lang="zh-CN" altLang="en-US" dirty="0">
                <a:solidFill>
                  <a:schemeClr val="tx1">
                    <a:lumMod val="95000"/>
                    <a:lumOff val="5000"/>
                  </a:schemeClr>
                </a:solidFill>
                <a:latin typeface="幼圆" pitchFamily="49" charset="-122"/>
                <a:ea typeface="幼圆" pitchFamily="49" charset="-122"/>
              </a:rPr>
              <a:t>发展目标</a:t>
            </a:r>
            <a:r>
              <a:rPr lang="en-US" altLang="zh-CN" dirty="0">
                <a:solidFill>
                  <a:schemeClr val="tx1">
                    <a:lumMod val="95000"/>
                    <a:lumOff val="5000"/>
                  </a:schemeClr>
                </a:solidFill>
                <a:latin typeface="幼圆" pitchFamily="49" charset="-122"/>
                <a:ea typeface="幼圆" pitchFamily="49" charset="-122"/>
              </a:rPr>
              <a:t>:</a:t>
            </a:r>
            <a:r>
              <a:rPr lang="zh-CN" altLang="en-US" dirty="0">
                <a:solidFill>
                  <a:schemeClr val="tx1">
                    <a:lumMod val="95000"/>
                    <a:lumOff val="5000"/>
                  </a:schemeClr>
                </a:solidFill>
                <a:latin typeface="幼圆" pitchFamily="49" charset="-122"/>
                <a:ea typeface="幼圆" pitchFamily="49" charset="-122"/>
              </a:rPr>
              <a:t>形成独具特色的竞争优势，突显</a:t>
            </a:r>
            <a:r>
              <a:rPr lang="en-US" altLang="zh-CN" dirty="0">
                <a:solidFill>
                  <a:schemeClr val="tx1">
                    <a:lumMod val="95000"/>
                    <a:lumOff val="5000"/>
                  </a:schemeClr>
                </a:solidFill>
                <a:latin typeface="幼圆" pitchFamily="49" charset="-122"/>
                <a:ea typeface="幼圆" pitchFamily="49" charset="-122"/>
              </a:rPr>
              <a:t>SSET</a:t>
            </a:r>
            <a:r>
              <a:rPr lang="zh-CN" altLang="en-US" dirty="0">
                <a:solidFill>
                  <a:schemeClr val="tx1">
                    <a:lumMod val="95000"/>
                    <a:lumOff val="5000"/>
                  </a:schemeClr>
                </a:solidFill>
                <a:latin typeface="幼圆" pitchFamily="49" charset="-122"/>
                <a:ea typeface="幼圆" pitchFamily="49" charset="-122"/>
              </a:rPr>
              <a:t>的品牌效应，创建国内外同行前列的综合实力。</a:t>
            </a:r>
          </a:p>
          <a:p>
            <a:pPr algn="l" eaLnBrk="1" hangingPunct="1">
              <a:defRPr/>
            </a:pPr>
            <a:r>
              <a:rPr lang="zh-CN" altLang="en-US" dirty="0">
                <a:solidFill>
                  <a:schemeClr val="tx1">
                    <a:lumMod val="95000"/>
                    <a:lumOff val="5000"/>
                  </a:schemeClr>
                </a:solidFill>
                <a:latin typeface="幼圆" pitchFamily="49" charset="-122"/>
                <a:ea typeface="幼圆" pitchFamily="49" charset="-122"/>
              </a:rPr>
              <a:t> 	 </a:t>
            </a:r>
          </a:p>
          <a:p>
            <a:pPr algn="l" eaLnBrk="1" hangingPunct="1">
              <a:defRPr/>
            </a:pPr>
            <a:r>
              <a:rPr lang="zh-CN" altLang="en-US" dirty="0">
                <a:solidFill>
                  <a:schemeClr val="tx1">
                    <a:lumMod val="95000"/>
                    <a:lumOff val="5000"/>
                  </a:schemeClr>
                </a:solidFill>
                <a:latin typeface="幼圆" pitchFamily="49" charset="-122"/>
                <a:ea typeface="幼圆" pitchFamily="49" charset="-122"/>
              </a:rPr>
              <a:t>产品策略</a:t>
            </a:r>
            <a:r>
              <a:rPr lang="en-US" altLang="zh-CN" dirty="0">
                <a:solidFill>
                  <a:schemeClr val="tx1">
                    <a:lumMod val="95000"/>
                    <a:lumOff val="5000"/>
                  </a:schemeClr>
                </a:solidFill>
                <a:latin typeface="幼圆" pitchFamily="49" charset="-122"/>
                <a:ea typeface="幼圆" pitchFamily="49" charset="-122"/>
              </a:rPr>
              <a:t>:</a:t>
            </a:r>
            <a:r>
              <a:rPr lang="zh-CN" altLang="en-US" dirty="0">
                <a:solidFill>
                  <a:schemeClr val="tx1">
                    <a:lumMod val="95000"/>
                    <a:lumOff val="5000"/>
                  </a:schemeClr>
                </a:solidFill>
                <a:latin typeface="幼圆" pitchFamily="49" charset="-122"/>
                <a:ea typeface="幼圆" pitchFamily="49" charset="-122"/>
              </a:rPr>
              <a:t>适用、稳定、可靠。</a:t>
            </a:r>
          </a:p>
          <a:p>
            <a:pPr algn="l" eaLnBrk="1" hangingPunct="1">
              <a:defRPr/>
            </a:pPr>
            <a:r>
              <a:rPr lang="zh-CN" altLang="en-US" dirty="0">
                <a:solidFill>
                  <a:schemeClr val="tx1">
                    <a:lumMod val="95000"/>
                    <a:lumOff val="5000"/>
                  </a:schemeClr>
                </a:solidFill>
                <a:latin typeface="幼圆" pitchFamily="49" charset="-122"/>
                <a:ea typeface="幼圆" pitchFamily="49" charset="-122"/>
              </a:rPr>
              <a:t> 	 	 </a:t>
            </a:r>
          </a:p>
          <a:p>
            <a:pPr algn="l" eaLnBrk="1" hangingPunct="1">
              <a:defRPr/>
            </a:pPr>
            <a:r>
              <a:rPr lang="zh-CN" altLang="en-US" dirty="0">
                <a:solidFill>
                  <a:schemeClr val="tx1">
                    <a:lumMod val="95000"/>
                    <a:lumOff val="5000"/>
                  </a:schemeClr>
                </a:solidFill>
                <a:latin typeface="幼圆" pitchFamily="49" charset="-122"/>
                <a:ea typeface="幼圆" pitchFamily="49" charset="-122"/>
              </a:rPr>
              <a:t>团队建设</a:t>
            </a:r>
            <a:r>
              <a:rPr lang="en-US" altLang="zh-CN" dirty="0">
                <a:solidFill>
                  <a:schemeClr val="tx1">
                    <a:lumMod val="95000"/>
                    <a:lumOff val="5000"/>
                  </a:schemeClr>
                </a:solidFill>
                <a:latin typeface="幼圆" pitchFamily="49" charset="-122"/>
                <a:ea typeface="幼圆" pitchFamily="49" charset="-122"/>
              </a:rPr>
              <a:t>:</a:t>
            </a:r>
            <a:r>
              <a:rPr lang="zh-CN" altLang="en-US" dirty="0">
                <a:solidFill>
                  <a:schemeClr val="tx1">
                    <a:lumMod val="95000"/>
                    <a:lumOff val="5000"/>
                  </a:schemeClr>
                </a:solidFill>
                <a:latin typeface="幼圆" pitchFamily="49" charset="-122"/>
                <a:ea typeface="幼圆" pitchFamily="49" charset="-122"/>
              </a:rPr>
              <a:t>坦诚有效的沟通，创造信任、和谐、支持的工作氛围，实现自我和团队的共同价值最大化。</a:t>
            </a:r>
          </a:p>
          <a:p>
            <a:pPr algn="l" eaLnBrk="1" hangingPunct="1">
              <a:defRPr/>
            </a:pPr>
            <a:r>
              <a:rPr lang="zh-CN" altLang="en-US" dirty="0">
                <a:solidFill>
                  <a:schemeClr val="tx1">
                    <a:lumMod val="95000"/>
                    <a:lumOff val="5000"/>
                  </a:schemeClr>
                </a:solidFill>
                <a:latin typeface="幼圆" pitchFamily="49" charset="-122"/>
                <a:ea typeface="幼圆" pitchFamily="49" charset="-122"/>
              </a:rPr>
              <a:t> 	 </a:t>
            </a:r>
          </a:p>
          <a:p>
            <a:pPr algn="l" eaLnBrk="1" hangingPunct="1">
              <a:defRPr/>
            </a:pPr>
            <a:r>
              <a:rPr lang="zh-CN" altLang="en-US" dirty="0">
                <a:solidFill>
                  <a:schemeClr val="tx1">
                    <a:lumMod val="95000"/>
                    <a:lumOff val="5000"/>
                  </a:schemeClr>
                </a:solidFill>
                <a:latin typeface="幼圆" pitchFamily="49" charset="-122"/>
                <a:ea typeface="幼圆" pitchFamily="49" charset="-122"/>
              </a:rPr>
              <a:t>企业文化</a:t>
            </a:r>
            <a:r>
              <a:rPr lang="en-US" altLang="zh-CN" dirty="0">
                <a:solidFill>
                  <a:schemeClr val="tx1">
                    <a:lumMod val="95000"/>
                    <a:lumOff val="5000"/>
                  </a:schemeClr>
                </a:solidFill>
                <a:latin typeface="幼圆" pitchFamily="49" charset="-122"/>
                <a:ea typeface="幼圆" pitchFamily="49" charset="-122"/>
              </a:rPr>
              <a:t>:</a:t>
            </a:r>
            <a:r>
              <a:rPr lang="zh-CN" altLang="en-US" dirty="0">
                <a:solidFill>
                  <a:schemeClr val="tx1">
                    <a:lumMod val="95000"/>
                    <a:lumOff val="5000"/>
                  </a:schemeClr>
                </a:solidFill>
                <a:latin typeface="幼圆" pitchFamily="49" charset="-122"/>
                <a:ea typeface="幼圆" pitchFamily="49" charset="-122"/>
              </a:rPr>
              <a:t>以人为本，建立坦诚有效的沟通机制；创造信任、和谐、支持、务实的工作氛围；实现自我和团队的共同价值最大化。</a:t>
            </a:r>
          </a:p>
          <a:p>
            <a:pPr algn="l" eaLnBrk="1" hangingPunct="1">
              <a:defRPr/>
            </a:pPr>
            <a:r>
              <a:rPr lang="zh-CN" altLang="en-US" dirty="0">
                <a:solidFill>
                  <a:schemeClr val="tx1">
                    <a:lumMod val="95000"/>
                    <a:lumOff val="5000"/>
                  </a:schemeClr>
                </a:solidFill>
                <a:latin typeface="幼圆" pitchFamily="49" charset="-122"/>
                <a:ea typeface="幼圆" pitchFamily="49" charset="-122"/>
              </a:rPr>
              <a:t> 	 </a:t>
            </a:r>
          </a:p>
        </p:txBody>
      </p:sp>
      <p:sp>
        <p:nvSpPr>
          <p:cNvPr id="4"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企业文化</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5" descr="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88733">
            <a:off x="647919" y="3725690"/>
            <a:ext cx="3496118" cy="262968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2050" name="Picture 2" descr="http://www.sset.cn/images/%E5%A4%A9%E6%B6%AF%E6%B5%B7%E8%A7%9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7643">
            <a:off x="4825237" y="3632220"/>
            <a:ext cx="3683009" cy="276225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84996" name="Text Box 7"/>
          <p:cNvSpPr txBox="1">
            <a:spLocks noChangeArrowheads="1"/>
          </p:cNvSpPr>
          <p:nvPr/>
        </p:nvSpPr>
        <p:spPr bwMode="auto">
          <a:xfrm>
            <a:off x="576263" y="1557338"/>
            <a:ext cx="7991475"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algn="ctr"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algn="ctr"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algn="ctr"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algn="ctr" eaLnBrk="0" fontAlgn="base" hangingPunct="0">
              <a:spcBef>
                <a:spcPct val="0"/>
              </a:spcBef>
              <a:spcAft>
                <a:spcPct val="0"/>
              </a:spcAft>
              <a:defRPr>
                <a:solidFill>
                  <a:schemeClr val="tx1"/>
                </a:solidFill>
                <a:latin typeface="Calibri" pitchFamily="34" charset="0"/>
                <a:ea typeface="宋体" pitchFamily="2" charset="-122"/>
              </a:defRPr>
            </a:lvl9pPr>
          </a:lstStyle>
          <a:p>
            <a:pPr algn="l" eaLnBrk="1" hangingPunct="1">
              <a:lnSpc>
                <a:spcPct val="120000"/>
              </a:lnSpc>
              <a:spcBef>
                <a:spcPct val="45000"/>
              </a:spcBef>
              <a:buClr>
                <a:srgbClr val="FF0000"/>
              </a:buClr>
              <a:buFont typeface="Wingdings" pitchFamily="2" charset="2"/>
              <a:buBlip>
                <a:blip r:embed="rId4"/>
              </a:buBlip>
            </a:pPr>
            <a:r>
              <a:rPr lang="en-US" altLang="zh-CN" sz="1400">
                <a:latin typeface="黑体" pitchFamily="2" charset="-122"/>
                <a:ea typeface="黑体" pitchFamily="2" charset="-122"/>
              </a:rPr>
              <a:t> SSET</a:t>
            </a:r>
            <a:r>
              <a:rPr lang="zh-CN" altLang="en-US" sz="1400">
                <a:latin typeface="黑体" pitchFamily="2" charset="-122"/>
                <a:ea typeface="黑体" pitchFamily="2" charset="-122"/>
              </a:rPr>
              <a:t>圣斯尔关注每一位伙伴的成长，尊重员工、关爱员工、提升员工，并按照员工个人的发展意愿（销售、技术等）公司为员工提供锻炼机会和发展平台，同时要求各部门结合自己的特点同时为个人的技能特长提供平台（例如技术人员针对磁性材料、分立元件等特点，要求技术人员结合自己的情况，努力向每一技术领域深度发展）。集体通过加强团队意识、配合意识、平台沟通等，从何实现个人和集体价值最大化。</a:t>
            </a:r>
          </a:p>
          <a:p>
            <a:pPr algn="l" eaLnBrk="1" hangingPunct="1">
              <a:lnSpc>
                <a:spcPct val="120000"/>
              </a:lnSpc>
              <a:spcBef>
                <a:spcPct val="45000"/>
              </a:spcBef>
              <a:buClr>
                <a:srgbClr val="FF0000"/>
              </a:buClr>
              <a:buFont typeface="Wingdings" pitchFamily="2" charset="2"/>
              <a:buBlip>
                <a:blip r:embed="rId4"/>
              </a:buBlip>
            </a:pPr>
            <a:r>
              <a:rPr lang="zh-CN" altLang="en-US" sz="1400">
                <a:latin typeface="黑体" pitchFamily="2" charset="-122"/>
                <a:ea typeface="黑体" pitchFamily="2" charset="-122"/>
              </a:rPr>
              <a:t> 公司通过丰富多彩的员工集体活动，创建出优秀的企业文化氛围。圣斯尔与员工一道共建共享，共谋福祉。</a:t>
            </a:r>
          </a:p>
        </p:txBody>
      </p:sp>
      <p:sp>
        <p:nvSpPr>
          <p:cNvPr id="7" name="AutoShape 8"/>
          <p:cNvSpPr>
            <a:spLocks noChangeArrowheads="1"/>
          </p:cNvSpPr>
          <p:nvPr/>
        </p:nvSpPr>
        <p:spPr bwMode="auto">
          <a:xfrm>
            <a:off x="260350" y="836613"/>
            <a:ext cx="8497888" cy="720725"/>
          </a:xfrm>
          <a:prstGeom prst="horizontalScroll">
            <a:avLst>
              <a:gd name="adj" fmla="val 12500"/>
            </a:avLst>
          </a:prstGeom>
          <a:solidFill>
            <a:srgbClr val="03803C"/>
          </a:solidFill>
          <a:ln w="57150">
            <a:solidFill>
              <a:schemeClr val="bg1">
                <a:lumMod val="50000"/>
              </a:schemeClr>
            </a:solidFill>
            <a:round/>
            <a:headEnd/>
            <a:tailEnd/>
          </a:ln>
          <a:effectLst/>
          <a:extLst/>
        </p:spPr>
        <p:txBody>
          <a:bodyPr wrap="none" anchor="ctr"/>
          <a:lstStyle/>
          <a:p>
            <a:pPr>
              <a:defRPr/>
            </a:pPr>
            <a:r>
              <a:rPr lang="zh-CN" altLang="en-US" sz="2400" b="1" dirty="0">
                <a:solidFill>
                  <a:schemeClr val="bg1"/>
                </a:solidFill>
                <a:effectLst>
                  <a:outerShdw blurRad="38100" dist="38100" dir="2700000" algn="tl">
                    <a:srgbClr val="000000"/>
                  </a:outerShdw>
                </a:effectLst>
              </a:rPr>
              <a:t>企业文化</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9" descr="外贸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65594">
            <a:off x="5256753" y="2031050"/>
            <a:ext cx="3426698" cy="224106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004187">
            <a:off x="607638" y="2186825"/>
            <a:ext cx="3528392" cy="267149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72016">
            <a:off x="2804745" y="3489601"/>
            <a:ext cx="3609975" cy="27527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7042" name="图片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13" y="2259013"/>
            <a:ext cx="9288463"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2700338" y="2565400"/>
            <a:ext cx="4248150" cy="1014413"/>
          </a:xfrm>
          <a:prstGeom prst="rect">
            <a:avLst/>
          </a:prstGeom>
          <a:noFill/>
        </p:spPr>
        <p:txBody>
          <a:bodyPr>
            <a:spAutoFit/>
          </a:bodyPr>
          <a:lstStyle/>
          <a:p>
            <a:pPr algn="l" fontAlgn="auto">
              <a:spcBef>
                <a:spcPts val="0"/>
              </a:spcBef>
              <a:spcAft>
                <a:spcPts val="0"/>
              </a:spcAft>
              <a:defRPr/>
            </a:pPr>
            <a:r>
              <a:rPr lang="zh-CN" altLang="en-US" sz="6000" b="1" dirty="0">
                <a:solidFill>
                  <a:schemeClr val="bg1"/>
                </a:solidFill>
                <a:effectLst>
                  <a:outerShdw blurRad="38100" dist="38100" dir="2700000" algn="tl">
                    <a:srgbClr val="000000">
                      <a:alpha val="43137"/>
                    </a:srgbClr>
                  </a:outerShdw>
                </a:effectLst>
                <a:latin typeface="+mn-lt"/>
                <a:ea typeface="+mn-ea"/>
              </a:rPr>
              <a:t>谢谢大家！</a:t>
            </a:r>
          </a:p>
        </p:txBody>
      </p:sp>
      <p:sp>
        <p:nvSpPr>
          <p:cNvPr id="3" name="Rectangle 1"/>
          <p:cNvSpPr>
            <a:spLocks noChangeArrowheads="1"/>
          </p:cNvSpPr>
          <p:nvPr/>
        </p:nvSpPr>
        <p:spPr bwMode="auto">
          <a:xfrm>
            <a:off x="-20638" y="3860800"/>
            <a:ext cx="9144001" cy="2032000"/>
          </a:xfrm>
          <a:prstGeom prst="rect">
            <a:avLst/>
          </a:prstGeom>
          <a:solidFill>
            <a:schemeClr val="bg1">
              <a:lumMod val="95000"/>
            </a:schemeClr>
          </a:solidFill>
          <a:ln>
            <a:noFill/>
          </a:ln>
          <a:effectLst/>
        </p:spPr>
        <p:txBody>
          <a:bodyPr anchor="ctr">
            <a:spAutoFit/>
          </a:bodyPr>
          <a:lstStyle/>
          <a:p>
            <a:pPr>
              <a:defRPr/>
            </a:pPr>
            <a:endParaRPr lang="en-US" altLang="zh-CN" b="1" dirty="0">
              <a:solidFill>
                <a:srgbClr val="595959"/>
              </a:solidFill>
              <a:latin typeface="黑体" pitchFamily="2" charset="-122"/>
              <a:ea typeface="黑体" pitchFamily="2" charset="-122"/>
              <a:cs typeface="Times New Roman" pitchFamily="18" charset="0"/>
            </a:endParaRPr>
          </a:p>
          <a:p>
            <a:pPr>
              <a:defRPr/>
            </a:pPr>
            <a:r>
              <a:rPr lang="zh-CN" altLang="en-US" b="1" dirty="0">
                <a:solidFill>
                  <a:srgbClr val="595959"/>
                </a:solidFill>
              </a:rPr>
              <a:t>本文为公司整体介绍，很多未涉及具体产品，</a:t>
            </a:r>
            <a:endParaRPr lang="en-US" altLang="zh-CN" b="1" dirty="0">
              <a:solidFill>
                <a:srgbClr val="595959"/>
              </a:solidFill>
            </a:endParaRPr>
          </a:p>
          <a:p>
            <a:pPr>
              <a:defRPr/>
            </a:pPr>
            <a:r>
              <a:rPr lang="zh-CN" altLang="en-US" b="1" dirty="0">
                <a:solidFill>
                  <a:srgbClr val="595959"/>
                </a:solidFill>
              </a:rPr>
              <a:t>如果您需要的电量传感器</a:t>
            </a:r>
            <a:r>
              <a:rPr lang="en-US" altLang="zh-CN" b="1" dirty="0">
                <a:solidFill>
                  <a:srgbClr val="595959"/>
                </a:solidFill>
              </a:rPr>
              <a:t>/</a:t>
            </a:r>
            <a:r>
              <a:rPr lang="zh-CN" altLang="en-US" b="1" dirty="0">
                <a:solidFill>
                  <a:srgbClr val="595959"/>
                </a:solidFill>
              </a:rPr>
              <a:t>变送器产品不在手册中，</a:t>
            </a:r>
            <a:endParaRPr lang="en-US" altLang="zh-CN" b="1" dirty="0">
              <a:solidFill>
                <a:srgbClr val="595959"/>
              </a:solidFill>
            </a:endParaRPr>
          </a:p>
          <a:p>
            <a:pPr>
              <a:defRPr/>
            </a:pPr>
            <a:r>
              <a:rPr lang="zh-CN" altLang="en-US" b="1" dirty="0">
                <a:solidFill>
                  <a:srgbClr val="595959"/>
                </a:solidFill>
              </a:rPr>
              <a:t>请与我司联系，我们将竭诚为您服务！</a:t>
            </a:r>
            <a:endParaRPr lang="en-US" altLang="zh-CN" b="1" dirty="0">
              <a:solidFill>
                <a:srgbClr val="595959"/>
              </a:solidFill>
              <a:latin typeface="黑体" pitchFamily="2" charset="-122"/>
              <a:ea typeface="黑体" pitchFamily="2" charset="-122"/>
              <a:cs typeface="Times New Roman" pitchFamily="18" charset="0"/>
            </a:endParaRPr>
          </a:p>
          <a:p>
            <a:pPr>
              <a:defRPr/>
            </a:pPr>
            <a:r>
              <a:rPr lang="zh-CN" b="1" dirty="0">
                <a:solidFill>
                  <a:srgbClr val="595959"/>
                </a:solidFill>
                <a:latin typeface="黑体" pitchFamily="2" charset="-122"/>
                <a:ea typeface="黑体" pitchFamily="2" charset="-122"/>
                <a:cs typeface="Times New Roman" pitchFamily="18" charset="0"/>
              </a:rPr>
              <a:t>销售服务热线：</a:t>
            </a:r>
            <a:r>
              <a:rPr lang="en-US" altLang="zh-CN" b="1" dirty="0">
                <a:solidFill>
                  <a:srgbClr val="595959"/>
                </a:solidFill>
                <a:latin typeface="黑体" pitchFamily="2" charset="-122"/>
                <a:ea typeface="黑体" pitchFamily="2" charset="-122"/>
                <a:cs typeface="Times New Roman" pitchFamily="18" charset="0"/>
              </a:rPr>
              <a:t>0755-83766901/02/03/04/09/10/14/17</a:t>
            </a:r>
          </a:p>
          <a:p>
            <a:pPr eaLnBrk="0" hangingPunct="0">
              <a:defRPr/>
            </a:pPr>
            <a:r>
              <a:rPr lang="zh-CN" altLang="en-US" b="1" dirty="0">
                <a:solidFill>
                  <a:srgbClr val="595959"/>
                </a:solidFill>
                <a:latin typeface="黑体" pitchFamily="2" charset="-122"/>
                <a:ea typeface="黑体" pitchFamily="2" charset="-122"/>
                <a:cs typeface="Times New Roman" pitchFamily="18" charset="0"/>
              </a:rPr>
              <a:t>技术支持热线：</a:t>
            </a:r>
            <a:r>
              <a:rPr lang="en-US" altLang="zh-CN" b="1" dirty="0">
                <a:solidFill>
                  <a:srgbClr val="595959"/>
                </a:solidFill>
                <a:latin typeface="黑体" pitchFamily="2" charset="-122"/>
                <a:ea typeface="黑体" pitchFamily="2" charset="-122"/>
                <a:cs typeface="Times New Roman" pitchFamily="18" charset="0"/>
              </a:rPr>
              <a:t>0755-83766921/24/25/45  </a:t>
            </a:r>
          </a:p>
          <a:p>
            <a:pPr eaLnBrk="0" hangingPunct="0">
              <a:defRPr/>
            </a:pPr>
            <a:r>
              <a:rPr lang="zh-CN" altLang="en-US" b="1" dirty="0">
                <a:solidFill>
                  <a:srgbClr val="595959"/>
                </a:solidFill>
                <a:latin typeface="黑体" pitchFamily="2" charset="-122"/>
                <a:ea typeface="黑体" pitchFamily="2" charset="-122"/>
                <a:cs typeface="Times New Roman" pitchFamily="18" charset="0"/>
              </a:rPr>
              <a:t>全国免费咨询热线：</a:t>
            </a:r>
            <a:r>
              <a:rPr lang="en-US" altLang="zh-CN" b="1" dirty="0">
                <a:solidFill>
                  <a:srgbClr val="595959"/>
                </a:solidFill>
                <a:latin typeface="黑体" pitchFamily="2" charset="-122"/>
                <a:ea typeface="黑体" pitchFamily="2" charset="-122"/>
                <a:cs typeface="Times New Roman" pitchFamily="18" charset="0"/>
              </a:rPr>
              <a:t>800 8307262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1246</TotalTime>
  <Words>5752</Words>
  <Application>Microsoft Office PowerPoint</Application>
  <PresentationFormat>全屏显示(4:3)</PresentationFormat>
  <Paragraphs>685</Paragraphs>
  <Slides>73</Slides>
  <Notes>5</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73</vt:i4>
      </vt:variant>
    </vt:vector>
  </HeadingPairs>
  <TitlesOfParts>
    <vt:vector size="88" baseType="lpstr">
      <vt:lpstr>Calibri</vt:lpstr>
      <vt:lpstr>宋体</vt:lpstr>
      <vt:lpstr>Arial</vt:lpstr>
      <vt:lpstr>黑体</vt:lpstr>
      <vt:lpstr>微软雅黑</vt:lpstr>
      <vt:lpstr>Arial Unicode MS</vt:lpstr>
      <vt:lpstr>宋体 </vt:lpstr>
      <vt:lpstr>Adobe 楷体 Std R</vt:lpstr>
      <vt:lpstr>Wingdings</vt:lpstr>
      <vt:lpstr>幼圆</vt:lpstr>
      <vt:lpstr>方正黑体简体</vt:lpstr>
      <vt:lpstr>华文细黑</vt:lpstr>
      <vt:lpstr>Times New Roman</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研发、生产及销售 Research、production and sales </vt:lpstr>
      <vt:lpstr>PowerPoint 演示文稿</vt:lpstr>
      <vt:lpstr>PowerPoint 演示文稿</vt:lpstr>
      <vt:lpstr>PowerPoint 演示文稿</vt:lpstr>
      <vt:lpstr>PowerPoint 演示文稿</vt:lpstr>
      <vt:lpstr>PowerPoint 演示文稿</vt:lpstr>
      <vt:lpstr>PowerPoint 演示文稿</vt:lpstr>
      <vt:lpstr>企业文化 Corporate culture</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lx</cp:lastModifiedBy>
  <cp:revision>147</cp:revision>
  <dcterms:modified xsi:type="dcterms:W3CDTF">2017-11-03T02:40:55Z</dcterms:modified>
  <cp:contentStatus>最终状态</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